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7"/>
  </p:notesMasterIdLst>
  <p:sldIdLst>
    <p:sldId id="256" r:id="rId4"/>
    <p:sldId id="292" r:id="rId5"/>
    <p:sldId id="279" r:id="rId6"/>
    <p:sldId id="273" r:id="rId7"/>
    <p:sldId id="283" r:id="rId8"/>
    <p:sldId id="287" r:id="rId9"/>
    <p:sldId id="289" r:id="rId10"/>
    <p:sldId id="293" r:id="rId11"/>
    <p:sldId id="294" r:id="rId12"/>
    <p:sldId id="259" r:id="rId13"/>
    <p:sldId id="274" r:id="rId14"/>
    <p:sldId id="275" r:id="rId15"/>
    <p:sldId id="29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McKinney" initials="MM" lastIdx="2" clrIdx="0">
    <p:extLst>
      <p:ext uri="{19B8F6BF-5375-455C-9EA6-DF929625EA0E}">
        <p15:presenceInfo xmlns:p15="http://schemas.microsoft.com/office/powerpoint/2012/main" userId="c2ea7d388fa81e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00"/>
    <a:srgbClr val="1E03BD"/>
    <a:srgbClr val="940803"/>
    <a:srgbClr val="585747"/>
    <a:srgbClr val="FF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3A44E-037C-49D7-BA7D-A19562092004}" v="23" dt="2025-07-22T01:53:59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6247" autoAdjust="0"/>
  </p:normalViewPr>
  <p:slideViewPr>
    <p:cSldViewPr>
      <p:cViewPr>
        <p:scale>
          <a:sx n="97" d="100"/>
          <a:sy n="97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Varner-Denbigh" userId="7548d14773a6bb23" providerId="LiveId" clId="{E623A44E-037C-49D7-BA7D-A19562092004}"/>
    <pc:docChg chg="undo custSel addSld delSld modSld sldOrd">
      <pc:chgData name="Alison Varner-Denbigh" userId="7548d14773a6bb23" providerId="LiveId" clId="{E623A44E-037C-49D7-BA7D-A19562092004}" dt="2025-07-22T01:56:21.011" v="1576"/>
      <pc:docMkLst>
        <pc:docMk/>
      </pc:docMkLst>
      <pc:sldChg chg="modSp add del ord">
        <pc:chgData name="Alison Varner-Denbigh" userId="7548d14773a6bb23" providerId="LiveId" clId="{E623A44E-037C-49D7-BA7D-A19562092004}" dt="2025-07-22T01:08:41.578" v="3" actId="2696"/>
        <pc:sldMkLst>
          <pc:docMk/>
          <pc:sldMk cId="2111965898" sldId="295"/>
        </pc:sldMkLst>
        <pc:spChg chg="mod">
          <ac:chgData name="Alison Varner-Denbigh" userId="7548d14773a6bb23" providerId="LiveId" clId="{E623A44E-037C-49D7-BA7D-A19562092004}" dt="2025-07-22T01:07:52.933" v="0"/>
          <ac:spMkLst>
            <pc:docMk/>
            <pc:sldMk cId="2111965898" sldId="295"/>
            <ac:spMk id="11" creationId="{00000000-0000-0000-0000-000000000000}"/>
          </ac:spMkLst>
        </pc:spChg>
      </pc:sldChg>
      <pc:sldChg chg="addSp delSp modSp new mod ord">
        <pc:chgData name="Alison Varner-Denbigh" userId="7548d14773a6bb23" providerId="LiveId" clId="{E623A44E-037C-49D7-BA7D-A19562092004}" dt="2025-07-22T01:56:21.011" v="1576"/>
        <pc:sldMkLst>
          <pc:docMk/>
          <pc:sldMk cId="3062532733" sldId="295"/>
        </pc:sldMkLst>
        <pc:spChg chg="del">
          <ac:chgData name="Alison Varner-Denbigh" userId="7548d14773a6bb23" providerId="LiveId" clId="{E623A44E-037C-49D7-BA7D-A19562092004}" dt="2025-07-22T01:11:46.652" v="35" actId="478"/>
          <ac:spMkLst>
            <pc:docMk/>
            <pc:sldMk cId="3062532733" sldId="295"/>
            <ac:spMk id="2" creationId="{A6C3A5BC-5014-756C-0694-A9D5C89EE270}"/>
          </ac:spMkLst>
        </pc:spChg>
        <pc:spChg chg="del">
          <ac:chgData name="Alison Varner-Denbigh" userId="7548d14773a6bb23" providerId="LiveId" clId="{E623A44E-037C-49D7-BA7D-A19562092004}" dt="2025-07-22T01:09:50.652" v="5" actId="931"/>
          <ac:spMkLst>
            <pc:docMk/>
            <pc:sldMk cId="3062532733" sldId="295"/>
            <ac:spMk id="3" creationId="{3F2218FC-DEFF-11E9-57D6-BDB0DCBF1535}"/>
          </ac:spMkLst>
        </pc:spChg>
        <pc:spChg chg="mod">
          <ac:chgData name="Alison Varner-Denbigh" userId="7548d14773a6bb23" providerId="LiveId" clId="{E623A44E-037C-49D7-BA7D-A19562092004}" dt="2025-07-22T01:54:01.925" v="1573" actId="20577"/>
          <ac:spMkLst>
            <pc:docMk/>
            <pc:sldMk cId="3062532733" sldId="295"/>
            <ac:spMk id="4" creationId="{F6C66D27-4A6B-0375-8E9E-E26A36B6082A}"/>
          </ac:spMkLst>
        </pc:spChg>
        <pc:spChg chg="add mod">
          <ac:chgData name="Alison Varner-Denbigh" userId="7548d14773a6bb23" providerId="LiveId" clId="{E623A44E-037C-49D7-BA7D-A19562092004}" dt="2025-07-22T01:12:44.683" v="43" actId="1076"/>
          <ac:spMkLst>
            <pc:docMk/>
            <pc:sldMk cId="3062532733" sldId="295"/>
            <ac:spMk id="7" creationId="{92CAA905-3CD6-0653-E12E-0B8BAF414E34}"/>
          </ac:spMkLst>
        </pc:spChg>
        <pc:spChg chg="add mod">
          <ac:chgData name="Alison Varner-Denbigh" userId="7548d14773a6bb23" providerId="LiveId" clId="{E623A44E-037C-49D7-BA7D-A19562092004}" dt="2025-07-22T01:54:15.361" v="1574" actId="20577"/>
          <ac:spMkLst>
            <pc:docMk/>
            <pc:sldMk cId="3062532733" sldId="295"/>
            <ac:spMk id="8" creationId="{3A78FA9D-E58B-544A-AB15-AC26A2ABDA4E}"/>
          </ac:spMkLst>
        </pc:spChg>
        <pc:picChg chg="add mod">
          <ac:chgData name="Alison Varner-Denbigh" userId="7548d14773a6bb23" providerId="LiveId" clId="{E623A44E-037C-49D7-BA7D-A19562092004}" dt="2025-07-22T01:12:51.482" v="44" actId="1076"/>
          <ac:picMkLst>
            <pc:docMk/>
            <pc:sldMk cId="3062532733" sldId="295"/>
            <ac:picMk id="6" creationId="{A4EB29B3-1B43-DBFB-31D4-156F2F8645D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57C9E-F21F-48EF-AA50-33942180AE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BCB562-D22B-433C-A01B-47459166BFF6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Stakeholder Engagement</a:t>
          </a:r>
        </a:p>
      </dgm:t>
    </dgm:pt>
    <dgm:pt modelId="{A32397C1-36D3-407B-BC61-4F175CCA7C58}" type="parTrans" cxnId="{A3C25D5F-BB4F-4EC2-A1E3-197DB2F4E4B0}">
      <dgm:prSet/>
      <dgm:spPr/>
      <dgm:t>
        <a:bodyPr/>
        <a:lstStyle/>
        <a:p>
          <a:endParaRPr lang="en-US"/>
        </a:p>
      </dgm:t>
    </dgm:pt>
    <dgm:pt modelId="{96FC0AA9-D689-4CE3-84F2-B831F58FFA78}" type="sibTrans" cxnId="{A3C25D5F-BB4F-4EC2-A1E3-197DB2F4E4B0}">
      <dgm:prSet/>
      <dgm:spPr/>
      <dgm:t>
        <a:bodyPr/>
        <a:lstStyle/>
        <a:p>
          <a:endParaRPr lang="en-US"/>
        </a:p>
      </dgm:t>
    </dgm:pt>
    <dgm:pt modelId="{D51AD816-3F8A-45D2-8B77-BB8D7E233922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Regional SWOT Analysis</a:t>
          </a:r>
        </a:p>
      </dgm:t>
    </dgm:pt>
    <dgm:pt modelId="{4649D70E-C736-46E5-9559-67E153995442}" type="parTrans" cxnId="{B8438E92-6CA5-45AA-BAC7-26093E89EFBB}">
      <dgm:prSet/>
      <dgm:spPr/>
      <dgm:t>
        <a:bodyPr/>
        <a:lstStyle/>
        <a:p>
          <a:endParaRPr lang="en-US"/>
        </a:p>
      </dgm:t>
    </dgm:pt>
    <dgm:pt modelId="{CAD9F9E9-729A-4F30-9B07-A88A99B8AFCF}" type="sibTrans" cxnId="{B8438E92-6CA5-45AA-BAC7-26093E89EFBB}">
      <dgm:prSet/>
      <dgm:spPr/>
      <dgm:t>
        <a:bodyPr/>
        <a:lstStyle/>
        <a:p>
          <a:endParaRPr lang="en-US"/>
        </a:p>
      </dgm:t>
    </dgm:pt>
    <dgm:pt modelId="{27B0E566-9366-4F19-858A-AFE0FC0C5F2D}">
      <dgm:prSet phldr="0"/>
      <dgm:spPr/>
      <dgm:t>
        <a:bodyPr/>
        <a:lstStyle/>
        <a:p>
          <a:pPr algn="l" rtl="0"/>
          <a:r>
            <a:rPr lang="en-US" dirty="0">
              <a:latin typeface="Calibri"/>
            </a:rPr>
            <a:t>Timeline &amp; Next Steps</a:t>
          </a:r>
        </a:p>
      </dgm:t>
    </dgm:pt>
    <dgm:pt modelId="{C401EEEF-C76F-4D87-969E-0E185279C0A8}" type="parTrans" cxnId="{079437A1-D69B-4107-83A5-B2721A39B03F}">
      <dgm:prSet/>
      <dgm:spPr/>
      <dgm:t>
        <a:bodyPr/>
        <a:lstStyle/>
        <a:p>
          <a:endParaRPr lang="en-US"/>
        </a:p>
      </dgm:t>
    </dgm:pt>
    <dgm:pt modelId="{0E82B5AD-A34E-4401-B66D-659ADFCB087D}" type="sibTrans" cxnId="{079437A1-D69B-4107-83A5-B2721A39B03F}">
      <dgm:prSet/>
      <dgm:spPr/>
      <dgm:t>
        <a:bodyPr/>
        <a:lstStyle/>
        <a:p>
          <a:endParaRPr lang="en-US"/>
        </a:p>
      </dgm:t>
    </dgm:pt>
    <dgm:pt modelId="{34C0AA49-D65A-447D-BBA4-8B8F0DECC7E1}" type="pres">
      <dgm:prSet presAssocID="{43557C9E-F21F-48EF-AA50-33942180AE55}" presName="linear" presStyleCnt="0">
        <dgm:presLayoutVars>
          <dgm:animLvl val="lvl"/>
          <dgm:resizeHandles val="exact"/>
        </dgm:presLayoutVars>
      </dgm:prSet>
      <dgm:spPr/>
    </dgm:pt>
    <dgm:pt modelId="{F530F7C9-318C-4B17-8EF7-2D43218F38C4}" type="pres">
      <dgm:prSet presAssocID="{4EBCB562-D22B-433C-A01B-47459166BFF6}" presName="parentText" presStyleLbl="node1" presStyleIdx="0" presStyleCnt="3" custLinFactNeighborX="-441" custLinFactNeighborY="13275">
        <dgm:presLayoutVars>
          <dgm:chMax val="0"/>
          <dgm:bulletEnabled val="1"/>
        </dgm:presLayoutVars>
      </dgm:prSet>
      <dgm:spPr/>
    </dgm:pt>
    <dgm:pt modelId="{92D741B1-721A-45B8-9B71-4BD8AEE1B450}" type="pres">
      <dgm:prSet presAssocID="{96FC0AA9-D689-4CE3-84F2-B831F58FFA78}" presName="spacer" presStyleCnt="0"/>
      <dgm:spPr/>
    </dgm:pt>
    <dgm:pt modelId="{B3633DA6-83F4-4C1C-997A-0B1E4CF15D03}" type="pres">
      <dgm:prSet presAssocID="{D51AD816-3F8A-45D2-8B77-BB8D7E233922}" presName="parentText" presStyleLbl="node1" presStyleIdx="1" presStyleCnt="3" custLinFactNeighborX="-221" custLinFactNeighborY="23757">
        <dgm:presLayoutVars>
          <dgm:chMax val="0"/>
          <dgm:bulletEnabled val="1"/>
        </dgm:presLayoutVars>
      </dgm:prSet>
      <dgm:spPr/>
    </dgm:pt>
    <dgm:pt modelId="{E8524228-574A-4FC0-8636-970C9877C958}" type="pres">
      <dgm:prSet presAssocID="{CAD9F9E9-729A-4F30-9B07-A88A99B8AFCF}" presName="spacer" presStyleCnt="0"/>
      <dgm:spPr/>
    </dgm:pt>
    <dgm:pt modelId="{80787581-D671-43D3-A922-7C799CA83892}" type="pres">
      <dgm:prSet presAssocID="{27B0E566-9366-4F19-858A-AFE0FC0C5F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2B4B19-6DF0-4E69-9690-4294D467AF12}" type="presOf" srcId="{4EBCB562-D22B-433C-A01B-47459166BFF6}" destId="{F530F7C9-318C-4B17-8EF7-2D43218F38C4}" srcOrd="0" destOrd="0" presId="urn:microsoft.com/office/officeart/2005/8/layout/vList2"/>
    <dgm:cxn modelId="{8D42651D-4831-447C-8DB2-221499ED96E0}" type="presOf" srcId="{27B0E566-9366-4F19-858A-AFE0FC0C5F2D}" destId="{80787581-D671-43D3-A922-7C799CA83892}" srcOrd="0" destOrd="0" presId="urn:microsoft.com/office/officeart/2005/8/layout/vList2"/>
    <dgm:cxn modelId="{A3C25D5F-BB4F-4EC2-A1E3-197DB2F4E4B0}" srcId="{43557C9E-F21F-48EF-AA50-33942180AE55}" destId="{4EBCB562-D22B-433C-A01B-47459166BFF6}" srcOrd="0" destOrd="0" parTransId="{A32397C1-36D3-407B-BC61-4F175CCA7C58}" sibTransId="{96FC0AA9-D689-4CE3-84F2-B831F58FFA78}"/>
    <dgm:cxn modelId="{70D1744C-6C82-43F9-95EB-FD182BB54821}" type="presOf" srcId="{43557C9E-F21F-48EF-AA50-33942180AE55}" destId="{34C0AA49-D65A-447D-BBA4-8B8F0DECC7E1}" srcOrd="0" destOrd="0" presId="urn:microsoft.com/office/officeart/2005/8/layout/vList2"/>
    <dgm:cxn modelId="{B8438E92-6CA5-45AA-BAC7-26093E89EFBB}" srcId="{43557C9E-F21F-48EF-AA50-33942180AE55}" destId="{D51AD816-3F8A-45D2-8B77-BB8D7E233922}" srcOrd="1" destOrd="0" parTransId="{4649D70E-C736-46E5-9559-67E153995442}" sibTransId="{CAD9F9E9-729A-4F30-9B07-A88A99B8AFCF}"/>
    <dgm:cxn modelId="{079437A1-D69B-4107-83A5-B2721A39B03F}" srcId="{43557C9E-F21F-48EF-AA50-33942180AE55}" destId="{27B0E566-9366-4F19-858A-AFE0FC0C5F2D}" srcOrd="2" destOrd="0" parTransId="{C401EEEF-C76F-4D87-969E-0E185279C0A8}" sibTransId="{0E82B5AD-A34E-4401-B66D-659ADFCB087D}"/>
    <dgm:cxn modelId="{D33B3FF4-A823-4471-9C09-B5DB852407A7}" type="presOf" srcId="{D51AD816-3F8A-45D2-8B77-BB8D7E233922}" destId="{B3633DA6-83F4-4C1C-997A-0B1E4CF15D03}" srcOrd="0" destOrd="0" presId="urn:microsoft.com/office/officeart/2005/8/layout/vList2"/>
    <dgm:cxn modelId="{69FC5BE2-D6B4-4FA4-A207-E756F3FF195B}" type="presParOf" srcId="{34C0AA49-D65A-447D-BBA4-8B8F0DECC7E1}" destId="{F530F7C9-318C-4B17-8EF7-2D43218F38C4}" srcOrd="0" destOrd="0" presId="urn:microsoft.com/office/officeart/2005/8/layout/vList2"/>
    <dgm:cxn modelId="{1E26ED97-153A-437C-8951-07EAFC35B13E}" type="presParOf" srcId="{34C0AA49-D65A-447D-BBA4-8B8F0DECC7E1}" destId="{92D741B1-721A-45B8-9B71-4BD8AEE1B450}" srcOrd="1" destOrd="0" presId="urn:microsoft.com/office/officeart/2005/8/layout/vList2"/>
    <dgm:cxn modelId="{37C6BB37-19E0-42E7-B273-18877B2C50A2}" type="presParOf" srcId="{34C0AA49-D65A-447D-BBA4-8B8F0DECC7E1}" destId="{B3633DA6-83F4-4C1C-997A-0B1E4CF15D03}" srcOrd="2" destOrd="0" presId="urn:microsoft.com/office/officeart/2005/8/layout/vList2"/>
    <dgm:cxn modelId="{162522F0-ABDE-4B9E-A4B8-1C96834BFBCB}" type="presParOf" srcId="{34C0AA49-D65A-447D-BBA4-8B8F0DECC7E1}" destId="{E8524228-574A-4FC0-8636-970C9877C958}" srcOrd="3" destOrd="0" presId="urn:microsoft.com/office/officeart/2005/8/layout/vList2"/>
    <dgm:cxn modelId="{7B803030-63AF-4CC0-BAB5-B67675AE16D3}" type="presParOf" srcId="{34C0AA49-D65A-447D-BBA4-8B8F0DECC7E1}" destId="{80787581-D671-43D3-A922-7C799CA838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57C9E-F21F-48EF-AA50-33942180AE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1AD816-3F8A-45D2-8B77-BB8D7E233922}">
      <dgm:prSet phldr="0"/>
      <dgm:spPr/>
      <dgm:t>
        <a:bodyPr/>
        <a:lstStyle/>
        <a:p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4649D70E-C736-46E5-9559-67E153995442}" type="parTrans" cxnId="{B8438E92-6CA5-45AA-BAC7-26093E89EFBB}">
      <dgm:prSet/>
      <dgm:spPr/>
      <dgm:t>
        <a:bodyPr/>
        <a:lstStyle/>
        <a:p>
          <a:endParaRPr lang="en-US"/>
        </a:p>
      </dgm:t>
    </dgm:pt>
    <dgm:pt modelId="{CAD9F9E9-729A-4F30-9B07-A88A99B8AFCF}" type="sibTrans" cxnId="{B8438E92-6CA5-45AA-BAC7-26093E89EFBB}">
      <dgm:prSet/>
      <dgm:spPr/>
      <dgm:t>
        <a:bodyPr/>
        <a:lstStyle/>
        <a:p>
          <a:endParaRPr lang="en-US"/>
        </a:p>
      </dgm:t>
    </dgm:pt>
    <dgm:pt modelId="{2E3B26FC-16AC-49B1-9638-C149F5653FA7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alibri"/>
            </a:rPr>
            <a:t>Strengths</a:t>
          </a:r>
          <a:r>
            <a:rPr lang="en-US" b="0" dirty="0">
              <a:solidFill>
                <a:srgbClr val="444444"/>
              </a:solidFill>
              <a:latin typeface="Calibri"/>
            </a:rPr>
            <a:t> </a:t>
          </a:r>
        </a:p>
      </dgm:t>
    </dgm:pt>
    <dgm:pt modelId="{DA9EF5F0-7310-466D-9922-D4A2EF43097F}" type="parTrans" cxnId="{8EE688EA-C606-469A-85C7-561D229E5056}">
      <dgm:prSet/>
      <dgm:spPr/>
      <dgm:t>
        <a:bodyPr/>
        <a:lstStyle/>
        <a:p>
          <a:endParaRPr lang="en-US"/>
        </a:p>
      </dgm:t>
    </dgm:pt>
    <dgm:pt modelId="{5E22ADCD-9055-4C83-BEFE-5D003BCAD9DC}" type="sibTrans" cxnId="{8EE688EA-C606-469A-85C7-561D229E5056}">
      <dgm:prSet/>
      <dgm:spPr/>
      <dgm:t>
        <a:bodyPr/>
        <a:lstStyle/>
        <a:p>
          <a:endParaRPr lang="en-US"/>
        </a:p>
      </dgm:t>
    </dgm:pt>
    <dgm:pt modelId="{D9A6C7C9-D708-403E-B779-1CB2CC207BA5}">
      <dgm:prSet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Strategic location along I-81, I-64, I-66 corridors</a:t>
          </a:r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2A31F5F8-BBA6-41AB-807E-67C93E8A322E}" type="parTrans" cxnId="{8B14D0B7-3AC4-4B29-9E58-090701FE5E13}">
      <dgm:prSet/>
      <dgm:spPr/>
      <dgm:t>
        <a:bodyPr/>
        <a:lstStyle/>
        <a:p>
          <a:endParaRPr lang="en-US"/>
        </a:p>
      </dgm:t>
    </dgm:pt>
    <dgm:pt modelId="{E6A8E3EF-EFDA-4F09-A986-13D881291694}" type="sibTrans" cxnId="{8B14D0B7-3AC4-4B29-9E58-090701FE5E13}">
      <dgm:prSet/>
      <dgm:spPr/>
      <dgm:t>
        <a:bodyPr/>
        <a:lstStyle/>
        <a:p>
          <a:endParaRPr lang="en-US"/>
        </a:p>
      </dgm:t>
    </dgm:pt>
    <dgm:pt modelId="{D40FE17E-CBFD-4D06-B784-282C985B8C77}">
      <dgm:prSet phldr="0"/>
      <dgm:spPr>
        <a:solidFill>
          <a:srgbClr val="4F81BD"/>
        </a:solidFill>
      </dgm:spPr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Opportunities</a:t>
          </a:r>
        </a:p>
      </dgm:t>
    </dgm:pt>
    <dgm:pt modelId="{9527B944-AFED-4B93-AB64-A9E67851D568}" type="parTrans" cxnId="{11D1EF4E-F007-438E-83EC-397EC38C316C}">
      <dgm:prSet/>
      <dgm:spPr/>
      <dgm:t>
        <a:bodyPr/>
        <a:lstStyle/>
        <a:p>
          <a:endParaRPr lang="en-US"/>
        </a:p>
      </dgm:t>
    </dgm:pt>
    <dgm:pt modelId="{9EEB8E4B-91E0-4F54-BE80-8A08CD29D622}" type="sibTrans" cxnId="{11D1EF4E-F007-438E-83EC-397EC38C316C}">
      <dgm:prSet/>
      <dgm:spPr/>
      <dgm:t>
        <a:bodyPr/>
        <a:lstStyle/>
        <a:p>
          <a:endParaRPr lang="en-US"/>
        </a:p>
      </dgm:t>
    </dgm:pt>
    <dgm:pt modelId="{5A21E790-8D2C-41C0-882A-28C15FBC7861}">
      <dgm:prSet phldr="0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b="0" i="0" dirty="0"/>
            <a:t>Expand workforce training collaborations</a:t>
          </a:r>
          <a:endParaRPr lang="en-US" sz="2800" b="0" dirty="0">
            <a:solidFill>
              <a:srgbClr val="444444"/>
            </a:solidFill>
            <a:latin typeface="Calibri"/>
          </a:endParaRPr>
        </a:p>
      </dgm:t>
    </dgm:pt>
    <dgm:pt modelId="{C42ED24A-82CF-4A60-B8AE-8C45CC0EDA84}" type="parTrans" cxnId="{DA97E39D-D7A7-4A85-9D7F-3F5422C319BF}">
      <dgm:prSet/>
      <dgm:spPr/>
      <dgm:t>
        <a:bodyPr/>
        <a:lstStyle/>
        <a:p>
          <a:endParaRPr lang="en-US"/>
        </a:p>
      </dgm:t>
    </dgm:pt>
    <dgm:pt modelId="{C7DE5007-60E0-4545-A469-DD882799CF31}" type="sibTrans" cxnId="{DA97E39D-D7A7-4A85-9D7F-3F5422C319BF}">
      <dgm:prSet/>
      <dgm:spPr/>
      <dgm:t>
        <a:bodyPr/>
        <a:lstStyle/>
        <a:p>
          <a:endParaRPr lang="en-US"/>
        </a:p>
      </dgm:t>
    </dgm:pt>
    <dgm:pt modelId="{3C7E40A5-AB50-46A1-9CB0-DC6C8D1C58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Strong educational partnerships</a:t>
          </a:r>
        </a:p>
      </dgm:t>
    </dgm:pt>
    <dgm:pt modelId="{C5A8DA85-FF26-4539-82A3-9C8AE255DD87}" type="parTrans" cxnId="{02CF0A2A-FA38-4273-8651-F21F21429D24}">
      <dgm:prSet/>
      <dgm:spPr/>
      <dgm:t>
        <a:bodyPr/>
        <a:lstStyle/>
        <a:p>
          <a:endParaRPr lang="en-US"/>
        </a:p>
      </dgm:t>
    </dgm:pt>
    <dgm:pt modelId="{43A5E322-B849-404C-BD74-05AA86F4C9D7}" type="sibTrans" cxnId="{02CF0A2A-FA38-4273-8651-F21F21429D24}">
      <dgm:prSet/>
      <dgm:spPr/>
      <dgm:t>
        <a:bodyPr/>
        <a:lstStyle/>
        <a:p>
          <a:endParaRPr lang="en-US"/>
        </a:p>
      </dgm:t>
    </dgm:pt>
    <dgm:pt modelId="{D759FE3C-A831-4DCF-ABF9-B48775317D5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Diverse economic base and cross-sector growth</a:t>
          </a:r>
        </a:p>
      </dgm:t>
    </dgm:pt>
    <dgm:pt modelId="{E6E92E32-D464-443A-AC68-320757AF0A0A}" type="parTrans" cxnId="{22D95D43-22BB-4DF8-AA61-BB6227C46FC9}">
      <dgm:prSet/>
      <dgm:spPr/>
      <dgm:t>
        <a:bodyPr/>
        <a:lstStyle/>
        <a:p>
          <a:endParaRPr lang="en-US"/>
        </a:p>
      </dgm:t>
    </dgm:pt>
    <dgm:pt modelId="{7FEA1E7B-93B6-463B-A0DE-075D146A0821}" type="sibTrans" cxnId="{22D95D43-22BB-4DF8-AA61-BB6227C46FC9}">
      <dgm:prSet/>
      <dgm:spPr/>
      <dgm:t>
        <a:bodyPr/>
        <a:lstStyle/>
        <a:p>
          <a:endParaRPr lang="en-US"/>
        </a:p>
      </dgm:t>
    </dgm:pt>
    <dgm:pt modelId="{A693D2EA-0FBE-48A8-A308-AA4C07942B2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b="0" i="0" dirty="0"/>
            <a:t>Redevelop underutilized properties</a:t>
          </a:r>
        </a:p>
      </dgm:t>
    </dgm:pt>
    <dgm:pt modelId="{891064A6-1F6A-4205-B9A2-3593E27BC16C}" type="parTrans" cxnId="{59473DD2-1B9B-457A-AEA3-B1EACE90D993}">
      <dgm:prSet/>
      <dgm:spPr/>
      <dgm:t>
        <a:bodyPr/>
        <a:lstStyle/>
        <a:p>
          <a:endParaRPr lang="en-US"/>
        </a:p>
      </dgm:t>
    </dgm:pt>
    <dgm:pt modelId="{7CD46E63-67B9-482D-8140-988DABC75B28}" type="sibTrans" cxnId="{59473DD2-1B9B-457A-AEA3-B1EACE90D993}">
      <dgm:prSet/>
      <dgm:spPr/>
      <dgm:t>
        <a:bodyPr/>
        <a:lstStyle/>
        <a:p>
          <a:endParaRPr lang="en-US"/>
        </a:p>
      </dgm:t>
    </dgm:pt>
    <dgm:pt modelId="{18363955-0437-4DBF-A440-AE3A06B74BE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b="0" i="0" dirty="0"/>
            <a:t>Build on health systems talent pipeline models</a:t>
          </a:r>
        </a:p>
      </dgm:t>
    </dgm:pt>
    <dgm:pt modelId="{5FE62F5B-B7B3-4B38-A5AD-C9B8CC21BFCB}" type="parTrans" cxnId="{5187DB3F-DDC2-43FB-8F95-D2BD6090E406}">
      <dgm:prSet/>
      <dgm:spPr/>
      <dgm:t>
        <a:bodyPr/>
        <a:lstStyle/>
        <a:p>
          <a:endParaRPr lang="en-US"/>
        </a:p>
      </dgm:t>
    </dgm:pt>
    <dgm:pt modelId="{E1652E7D-F0FC-46A5-8073-0B9433841E80}" type="sibTrans" cxnId="{5187DB3F-DDC2-43FB-8F95-D2BD6090E406}">
      <dgm:prSet/>
      <dgm:spPr/>
      <dgm:t>
        <a:bodyPr/>
        <a:lstStyle/>
        <a:p>
          <a:endParaRPr lang="en-US"/>
        </a:p>
      </dgm:t>
    </dgm:pt>
    <dgm:pt modelId="{65F540F0-4002-4167-BDE6-0AFC8AF828B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b="0" i="0" dirty="0"/>
            <a:t>Capture student population with new opportunities</a:t>
          </a:r>
        </a:p>
      </dgm:t>
    </dgm:pt>
    <dgm:pt modelId="{17E34010-B844-4021-852B-A9D3F69C7BCE}" type="parTrans" cxnId="{4EF5C536-EECB-422A-9F60-8B2AF6EEB1A0}">
      <dgm:prSet/>
      <dgm:spPr/>
      <dgm:t>
        <a:bodyPr/>
        <a:lstStyle/>
        <a:p>
          <a:endParaRPr lang="en-US"/>
        </a:p>
      </dgm:t>
    </dgm:pt>
    <dgm:pt modelId="{D5E91106-168B-4C5E-B5E8-9EA7EF1F8B03}" type="sibTrans" cxnId="{4EF5C536-EECB-422A-9F60-8B2AF6EEB1A0}">
      <dgm:prSet/>
      <dgm:spPr/>
      <dgm:t>
        <a:bodyPr/>
        <a:lstStyle/>
        <a:p>
          <a:endParaRPr lang="en-US"/>
        </a:p>
      </dgm:t>
    </dgm:pt>
    <dgm:pt modelId="{1B874068-19EF-4F28-B00B-D4DB02F71DB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b="0" i="0" dirty="0"/>
            <a:t>Regional broadband expansion (VATI grant)</a:t>
          </a:r>
        </a:p>
      </dgm:t>
    </dgm:pt>
    <dgm:pt modelId="{AB686C24-354C-4A62-A1EC-8051280E2CEF}" type="parTrans" cxnId="{3E409A17-6AFD-4342-A0F4-DE169AD6A1A0}">
      <dgm:prSet/>
      <dgm:spPr/>
      <dgm:t>
        <a:bodyPr/>
        <a:lstStyle/>
        <a:p>
          <a:endParaRPr lang="en-US"/>
        </a:p>
      </dgm:t>
    </dgm:pt>
    <dgm:pt modelId="{20287DAE-5A9B-451F-96F5-520180A99588}" type="sibTrans" cxnId="{3E409A17-6AFD-4342-A0F4-DE169AD6A1A0}">
      <dgm:prSet/>
      <dgm:spPr/>
      <dgm:t>
        <a:bodyPr/>
        <a:lstStyle/>
        <a:p>
          <a:endParaRPr lang="en-US"/>
        </a:p>
      </dgm:t>
    </dgm:pt>
    <dgm:pt modelId="{101004FB-D0FB-4FDA-A713-C0BF3714DF2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Agricultural Heritage</a:t>
          </a:r>
        </a:p>
      </dgm:t>
    </dgm:pt>
    <dgm:pt modelId="{F16BA766-E02D-42C3-B985-4007D75ACA15}" type="parTrans" cxnId="{0D12FB66-9DED-4E3D-B1EB-F6E0C1214DCD}">
      <dgm:prSet/>
      <dgm:spPr/>
      <dgm:t>
        <a:bodyPr/>
        <a:lstStyle/>
        <a:p>
          <a:endParaRPr lang="en-US"/>
        </a:p>
      </dgm:t>
    </dgm:pt>
    <dgm:pt modelId="{D8227678-D0A2-49A7-A060-F17E04DE8A6E}" type="sibTrans" cxnId="{0D12FB66-9DED-4E3D-B1EB-F6E0C1214DCD}">
      <dgm:prSet/>
      <dgm:spPr/>
      <dgm:t>
        <a:bodyPr/>
        <a:lstStyle/>
        <a:p>
          <a:endParaRPr lang="en-US"/>
        </a:p>
      </dgm:t>
    </dgm:pt>
    <dgm:pt modelId="{6A4B1513-E629-4933-8F24-875F57824E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High quality of life and lower cost of living</a:t>
          </a:r>
        </a:p>
      </dgm:t>
    </dgm:pt>
    <dgm:pt modelId="{05215219-4990-4F95-B2DF-F6BE53689199}" type="parTrans" cxnId="{7FE95E33-34C3-4FE1-9853-E204C5F6A18B}">
      <dgm:prSet/>
      <dgm:spPr/>
      <dgm:t>
        <a:bodyPr/>
        <a:lstStyle/>
        <a:p>
          <a:endParaRPr lang="en-US"/>
        </a:p>
      </dgm:t>
    </dgm:pt>
    <dgm:pt modelId="{C11959ED-6A7D-41D5-A1A6-2210A61687C1}" type="sibTrans" cxnId="{7FE95E33-34C3-4FE1-9853-E204C5F6A18B}">
      <dgm:prSet/>
      <dgm:spPr/>
      <dgm:t>
        <a:bodyPr/>
        <a:lstStyle/>
        <a:p>
          <a:endParaRPr lang="en-US"/>
        </a:p>
      </dgm:t>
    </dgm:pt>
    <dgm:pt modelId="{34C0AA49-D65A-447D-BBA4-8B8F0DECC7E1}" type="pres">
      <dgm:prSet presAssocID="{43557C9E-F21F-48EF-AA50-33942180AE55}" presName="linear" presStyleCnt="0">
        <dgm:presLayoutVars>
          <dgm:animLvl val="lvl"/>
          <dgm:resizeHandles val="exact"/>
        </dgm:presLayoutVars>
      </dgm:prSet>
      <dgm:spPr/>
    </dgm:pt>
    <dgm:pt modelId="{4E61E1C8-8956-4218-8DFB-32434FB3A1D8}" type="pres">
      <dgm:prSet presAssocID="{2E3B26FC-16AC-49B1-9638-C149F5653F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91D565-8EBB-434B-8B1E-90CDCF795076}" type="pres">
      <dgm:prSet presAssocID="{2E3B26FC-16AC-49B1-9638-C149F5653FA7}" presName="childText" presStyleLbl="revTx" presStyleIdx="0" presStyleCnt="2">
        <dgm:presLayoutVars>
          <dgm:bulletEnabled val="1"/>
        </dgm:presLayoutVars>
      </dgm:prSet>
      <dgm:spPr/>
    </dgm:pt>
    <dgm:pt modelId="{8986F1F3-85AC-4A72-B9C7-E1B2C41B9BB4}" type="pres">
      <dgm:prSet presAssocID="{D40FE17E-CBFD-4D06-B784-282C985B8C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760C3A-807C-425B-9857-8731B53D9267}" type="pres">
      <dgm:prSet presAssocID="{D40FE17E-CBFD-4D06-B784-282C985B8C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409A17-6AFD-4342-A0F4-DE169AD6A1A0}" srcId="{D40FE17E-CBFD-4D06-B784-282C985B8C77}" destId="{1B874068-19EF-4F28-B00B-D4DB02F71DBF}" srcOrd="4" destOrd="0" parTransId="{AB686C24-354C-4A62-A1EC-8051280E2CEF}" sibTransId="{20287DAE-5A9B-451F-96F5-520180A99588}"/>
    <dgm:cxn modelId="{D46A3621-4074-4239-94A0-B8862DC2397D}" type="presOf" srcId="{6A4B1513-E629-4933-8F24-875F57824E96}" destId="{C191D565-8EBB-434B-8B1E-90CDCF795076}" srcOrd="0" destOrd="2" presId="urn:microsoft.com/office/officeart/2005/8/layout/vList2"/>
    <dgm:cxn modelId="{02CF0A2A-FA38-4273-8651-F21F21429D24}" srcId="{2E3B26FC-16AC-49B1-9638-C149F5653FA7}" destId="{3C7E40A5-AB50-46A1-9CB0-DC6C8D1C5818}" srcOrd="1" destOrd="0" parTransId="{C5A8DA85-FF26-4539-82A3-9C8AE255DD87}" sibTransId="{43A5E322-B849-404C-BD74-05AA86F4C9D7}"/>
    <dgm:cxn modelId="{7FE95E33-34C3-4FE1-9853-E204C5F6A18B}" srcId="{2E3B26FC-16AC-49B1-9638-C149F5653FA7}" destId="{6A4B1513-E629-4933-8F24-875F57824E96}" srcOrd="2" destOrd="0" parTransId="{05215219-4990-4F95-B2DF-F6BE53689199}" sibTransId="{C11959ED-6A7D-41D5-A1A6-2210A61687C1}"/>
    <dgm:cxn modelId="{4EF5C536-EECB-422A-9F60-8B2AF6EEB1A0}" srcId="{D40FE17E-CBFD-4D06-B784-282C985B8C77}" destId="{65F540F0-4002-4167-BDE6-0AFC8AF828BB}" srcOrd="3" destOrd="0" parTransId="{17E34010-B844-4021-852B-A9D3F69C7BCE}" sibTransId="{D5E91106-168B-4C5E-B5E8-9EA7EF1F8B03}"/>
    <dgm:cxn modelId="{20BBE23C-7FAD-4D6D-8804-A5697243A47F}" type="presOf" srcId="{A693D2EA-0FBE-48A8-A308-AA4C07942B22}" destId="{F7760C3A-807C-425B-9857-8731B53D9267}" srcOrd="0" destOrd="1" presId="urn:microsoft.com/office/officeart/2005/8/layout/vList2"/>
    <dgm:cxn modelId="{5187DB3F-DDC2-43FB-8F95-D2BD6090E406}" srcId="{D40FE17E-CBFD-4D06-B784-282C985B8C77}" destId="{18363955-0437-4DBF-A440-AE3A06B74BE8}" srcOrd="2" destOrd="0" parTransId="{5FE62F5B-B7B3-4B38-A5AD-C9B8CC21BFCB}" sibTransId="{E1652E7D-F0FC-46A5-8073-0B9433841E80}"/>
    <dgm:cxn modelId="{22D95D43-22BB-4DF8-AA61-BB6227C46FC9}" srcId="{2E3B26FC-16AC-49B1-9638-C149F5653FA7}" destId="{D759FE3C-A831-4DCF-ABF9-B48775317D54}" srcOrd="3" destOrd="0" parTransId="{E6E92E32-D464-443A-AC68-320757AF0A0A}" sibTransId="{7FEA1E7B-93B6-463B-A0DE-075D146A0821}"/>
    <dgm:cxn modelId="{247A1466-BF24-465D-9514-F666A710273B}" type="presOf" srcId="{101004FB-D0FB-4FDA-A713-C0BF3714DF23}" destId="{C191D565-8EBB-434B-8B1E-90CDCF795076}" srcOrd="0" destOrd="4" presId="urn:microsoft.com/office/officeart/2005/8/layout/vList2"/>
    <dgm:cxn modelId="{0D12FB66-9DED-4E3D-B1EB-F6E0C1214DCD}" srcId="{2E3B26FC-16AC-49B1-9638-C149F5653FA7}" destId="{101004FB-D0FB-4FDA-A713-C0BF3714DF23}" srcOrd="4" destOrd="0" parTransId="{F16BA766-E02D-42C3-B985-4007D75ACA15}" sibTransId="{D8227678-D0A2-49A7-A060-F17E04DE8A6E}"/>
    <dgm:cxn modelId="{312AF76B-86F3-4983-8D54-26E6CEF3D7F6}" type="presOf" srcId="{D40FE17E-CBFD-4D06-B784-282C985B8C77}" destId="{8986F1F3-85AC-4A72-B9C7-E1B2C41B9BB4}" srcOrd="0" destOrd="0" presId="urn:microsoft.com/office/officeart/2005/8/layout/vList2"/>
    <dgm:cxn modelId="{70D1744C-6C82-43F9-95EB-FD182BB54821}" type="presOf" srcId="{43557C9E-F21F-48EF-AA50-33942180AE55}" destId="{34C0AA49-D65A-447D-BBA4-8B8F0DECC7E1}" srcOrd="0" destOrd="0" presId="urn:microsoft.com/office/officeart/2005/8/layout/vList2"/>
    <dgm:cxn modelId="{11D1EF4E-F007-438E-83EC-397EC38C316C}" srcId="{43557C9E-F21F-48EF-AA50-33942180AE55}" destId="{D40FE17E-CBFD-4D06-B784-282C985B8C77}" srcOrd="1" destOrd="0" parTransId="{9527B944-AFED-4B93-AB64-A9E67851D568}" sibTransId="{9EEB8E4B-91E0-4F54-BE80-8A08CD29D622}"/>
    <dgm:cxn modelId="{F63B5B7A-B59D-4DBE-A488-CD47CDC3CFB8}" type="presOf" srcId="{D9A6C7C9-D708-403E-B779-1CB2CC207BA5}" destId="{C191D565-8EBB-434B-8B1E-90CDCF795076}" srcOrd="0" destOrd="0" presId="urn:microsoft.com/office/officeart/2005/8/layout/vList2"/>
    <dgm:cxn modelId="{B8438E92-6CA5-45AA-BAC7-26093E89EFBB}" srcId="{2E3B26FC-16AC-49B1-9638-C149F5653FA7}" destId="{D51AD816-3F8A-45D2-8B77-BB8D7E233922}" srcOrd="5" destOrd="0" parTransId="{4649D70E-C736-46E5-9559-67E153995442}" sibTransId="{CAD9F9E9-729A-4F30-9B07-A88A99B8AFCF}"/>
    <dgm:cxn modelId="{FE1F479A-F4E1-4DA2-B572-3E373263D75E}" type="presOf" srcId="{5A21E790-8D2C-41C0-882A-28C15FBC7861}" destId="{F7760C3A-807C-425B-9857-8731B53D9267}" srcOrd="0" destOrd="0" presId="urn:microsoft.com/office/officeart/2005/8/layout/vList2"/>
    <dgm:cxn modelId="{26B80E9C-8C97-4E58-9AAF-25D66C8E6A03}" type="presOf" srcId="{D51AD816-3F8A-45D2-8B77-BB8D7E233922}" destId="{C191D565-8EBB-434B-8B1E-90CDCF795076}" srcOrd="0" destOrd="5" presId="urn:microsoft.com/office/officeart/2005/8/layout/vList2"/>
    <dgm:cxn modelId="{DA97E39D-D7A7-4A85-9D7F-3F5422C319BF}" srcId="{D40FE17E-CBFD-4D06-B784-282C985B8C77}" destId="{5A21E790-8D2C-41C0-882A-28C15FBC7861}" srcOrd="0" destOrd="0" parTransId="{C42ED24A-82CF-4A60-B8AE-8C45CC0EDA84}" sibTransId="{C7DE5007-60E0-4545-A469-DD882799CF31}"/>
    <dgm:cxn modelId="{0FFFBEA7-E810-415E-90C5-CA2835C4A2CA}" type="presOf" srcId="{1B874068-19EF-4F28-B00B-D4DB02F71DBF}" destId="{F7760C3A-807C-425B-9857-8731B53D9267}" srcOrd="0" destOrd="4" presId="urn:microsoft.com/office/officeart/2005/8/layout/vList2"/>
    <dgm:cxn modelId="{1F8E59AE-FAFA-4C3A-88A0-22A07FDFE09A}" type="presOf" srcId="{D759FE3C-A831-4DCF-ABF9-B48775317D54}" destId="{C191D565-8EBB-434B-8B1E-90CDCF795076}" srcOrd="0" destOrd="3" presId="urn:microsoft.com/office/officeart/2005/8/layout/vList2"/>
    <dgm:cxn modelId="{8B14D0B7-3AC4-4B29-9E58-090701FE5E13}" srcId="{2E3B26FC-16AC-49B1-9638-C149F5653FA7}" destId="{D9A6C7C9-D708-403E-B779-1CB2CC207BA5}" srcOrd="0" destOrd="0" parTransId="{2A31F5F8-BBA6-41AB-807E-67C93E8A322E}" sibTransId="{E6A8E3EF-EFDA-4F09-A986-13D881291694}"/>
    <dgm:cxn modelId="{2CB5A9C0-804B-4A8C-9B8F-C0EE1F0696DE}" type="presOf" srcId="{2E3B26FC-16AC-49B1-9638-C149F5653FA7}" destId="{4E61E1C8-8956-4218-8DFB-32434FB3A1D8}" srcOrd="0" destOrd="0" presId="urn:microsoft.com/office/officeart/2005/8/layout/vList2"/>
    <dgm:cxn modelId="{68609BC9-C872-4209-8B06-F22006D50117}" type="presOf" srcId="{18363955-0437-4DBF-A440-AE3A06B74BE8}" destId="{F7760C3A-807C-425B-9857-8731B53D9267}" srcOrd="0" destOrd="2" presId="urn:microsoft.com/office/officeart/2005/8/layout/vList2"/>
    <dgm:cxn modelId="{59473DD2-1B9B-457A-AEA3-B1EACE90D993}" srcId="{D40FE17E-CBFD-4D06-B784-282C985B8C77}" destId="{A693D2EA-0FBE-48A8-A308-AA4C07942B22}" srcOrd="1" destOrd="0" parTransId="{891064A6-1F6A-4205-B9A2-3593E27BC16C}" sibTransId="{7CD46E63-67B9-482D-8140-988DABC75B28}"/>
    <dgm:cxn modelId="{7B3EE5DC-C8E8-407D-9C98-C52EAE04C025}" type="presOf" srcId="{3C7E40A5-AB50-46A1-9CB0-DC6C8D1C5818}" destId="{C191D565-8EBB-434B-8B1E-90CDCF795076}" srcOrd="0" destOrd="1" presId="urn:microsoft.com/office/officeart/2005/8/layout/vList2"/>
    <dgm:cxn modelId="{8EE688EA-C606-469A-85C7-561D229E5056}" srcId="{43557C9E-F21F-48EF-AA50-33942180AE55}" destId="{2E3B26FC-16AC-49B1-9638-C149F5653FA7}" srcOrd="0" destOrd="0" parTransId="{DA9EF5F0-7310-466D-9922-D4A2EF43097F}" sibTransId="{5E22ADCD-9055-4C83-BEFE-5D003BCAD9DC}"/>
    <dgm:cxn modelId="{B92599FE-3A8F-4C18-85E7-8B70B10E2D89}" type="presOf" srcId="{65F540F0-4002-4167-BDE6-0AFC8AF828BB}" destId="{F7760C3A-807C-425B-9857-8731B53D9267}" srcOrd="0" destOrd="3" presId="urn:microsoft.com/office/officeart/2005/8/layout/vList2"/>
    <dgm:cxn modelId="{5B55E454-4994-4BF9-A0BA-8A20BD4B418E}" type="presParOf" srcId="{34C0AA49-D65A-447D-BBA4-8B8F0DECC7E1}" destId="{4E61E1C8-8956-4218-8DFB-32434FB3A1D8}" srcOrd="0" destOrd="0" presId="urn:microsoft.com/office/officeart/2005/8/layout/vList2"/>
    <dgm:cxn modelId="{82A2A131-A078-42B8-B855-255A06162597}" type="presParOf" srcId="{34C0AA49-D65A-447D-BBA4-8B8F0DECC7E1}" destId="{C191D565-8EBB-434B-8B1E-90CDCF795076}" srcOrd="1" destOrd="0" presId="urn:microsoft.com/office/officeart/2005/8/layout/vList2"/>
    <dgm:cxn modelId="{69A04834-D648-4174-8330-37AA3EF87A8C}" type="presParOf" srcId="{34C0AA49-D65A-447D-BBA4-8B8F0DECC7E1}" destId="{8986F1F3-85AC-4A72-B9C7-E1B2C41B9BB4}" srcOrd="2" destOrd="0" presId="urn:microsoft.com/office/officeart/2005/8/layout/vList2"/>
    <dgm:cxn modelId="{EA613421-4772-4334-BDDD-13B51180C8B6}" type="presParOf" srcId="{34C0AA49-D65A-447D-BBA4-8B8F0DECC7E1}" destId="{F7760C3A-807C-425B-9857-8731B53D92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57C9E-F21F-48EF-AA50-33942180AE5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1AD816-3F8A-45D2-8B77-BB8D7E233922}">
      <dgm:prSet phldr="0"/>
      <dgm:spPr/>
      <dgm:t>
        <a:bodyPr/>
        <a:lstStyle/>
        <a:p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4649D70E-C736-46E5-9559-67E153995442}" type="parTrans" cxnId="{B8438E92-6CA5-45AA-BAC7-26093E89EFBB}">
      <dgm:prSet/>
      <dgm:spPr/>
      <dgm:t>
        <a:bodyPr/>
        <a:lstStyle/>
        <a:p>
          <a:endParaRPr lang="en-US"/>
        </a:p>
      </dgm:t>
    </dgm:pt>
    <dgm:pt modelId="{CAD9F9E9-729A-4F30-9B07-A88A99B8AFCF}" type="sibTrans" cxnId="{B8438E92-6CA5-45AA-BAC7-26093E89EFBB}">
      <dgm:prSet/>
      <dgm:spPr/>
      <dgm:t>
        <a:bodyPr/>
        <a:lstStyle/>
        <a:p>
          <a:endParaRPr lang="en-US"/>
        </a:p>
      </dgm:t>
    </dgm:pt>
    <dgm:pt modelId="{2E3B26FC-16AC-49B1-9638-C149F5653FA7}">
      <dgm:prSet phldr="0"/>
      <dgm:spPr>
        <a:solidFill>
          <a:srgbClr val="8064A2"/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"/>
            </a:rPr>
            <a:t>Weaknesses</a:t>
          </a:r>
          <a:r>
            <a:rPr lang="en-US" b="0" dirty="0">
              <a:solidFill>
                <a:srgbClr val="444444"/>
              </a:solidFill>
              <a:latin typeface="Calibri"/>
            </a:rPr>
            <a:t> </a:t>
          </a:r>
        </a:p>
      </dgm:t>
    </dgm:pt>
    <dgm:pt modelId="{DA9EF5F0-7310-466D-9922-D4A2EF43097F}" type="parTrans" cxnId="{8EE688EA-C606-469A-85C7-561D229E5056}">
      <dgm:prSet/>
      <dgm:spPr/>
      <dgm:t>
        <a:bodyPr/>
        <a:lstStyle/>
        <a:p>
          <a:endParaRPr lang="en-US"/>
        </a:p>
      </dgm:t>
    </dgm:pt>
    <dgm:pt modelId="{5E22ADCD-9055-4C83-BEFE-5D003BCAD9DC}" type="sibTrans" cxnId="{8EE688EA-C606-469A-85C7-561D229E5056}">
      <dgm:prSet/>
      <dgm:spPr/>
      <dgm:t>
        <a:bodyPr/>
        <a:lstStyle/>
        <a:p>
          <a:endParaRPr lang="en-US"/>
        </a:p>
      </dgm:t>
    </dgm:pt>
    <dgm:pt modelId="{D9A6C7C9-D708-403E-B779-1CB2CC207BA5}">
      <dgm:prSet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Aging workforce (32.9% aged 55+)</a:t>
          </a:r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2A31F5F8-BBA6-41AB-807E-67C93E8A322E}" type="parTrans" cxnId="{8B14D0B7-3AC4-4B29-9E58-090701FE5E13}">
      <dgm:prSet/>
      <dgm:spPr/>
      <dgm:t>
        <a:bodyPr/>
        <a:lstStyle/>
        <a:p>
          <a:endParaRPr lang="en-US"/>
        </a:p>
      </dgm:t>
    </dgm:pt>
    <dgm:pt modelId="{E6A8E3EF-EFDA-4F09-A986-13D881291694}" type="sibTrans" cxnId="{8B14D0B7-3AC4-4B29-9E58-090701FE5E13}">
      <dgm:prSet/>
      <dgm:spPr/>
      <dgm:t>
        <a:bodyPr/>
        <a:lstStyle/>
        <a:p>
          <a:endParaRPr lang="en-US"/>
        </a:p>
      </dgm:t>
    </dgm:pt>
    <dgm:pt modelId="{D40FE17E-CBFD-4D06-B784-282C985B8C77}">
      <dgm:prSet phldr="0"/>
      <dgm:spPr>
        <a:solidFill>
          <a:srgbClr val="C0504D"/>
        </a:solidFill>
      </dgm:spPr>
      <dgm:t>
        <a:bodyPr/>
        <a:lstStyle/>
        <a:p>
          <a:r>
            <a:rPr lang="en-US" b="0" dirty="0">
              <a:solidFill>
                <a:srgbClr val="444444"/>
              </a:solidFill>
              <a:latin typeface="Calibri"/>
            </a:rPr>
            <a:t>Threats</a:t>
          </a:r>
        </a:p>
      </dgm:t>
    </dgm:pt>
    <dgm:pt modelId="{9527B944-AFED-4B93-AB64-A9E67851D568}" type="parTrans" cxnId="{11D1EF4E-F007-438E-83EC-397EC38C316C}">
      <dgm:prSet/>
      <dgm:spPr/>
      <dgm:t>
        <a:bodyPr/>
        <a:lstStyle/>
        <a:p>
          <a:endParaRPr lang="en-US"/>
        </a:p>
      </dgm:t>
    </dgm:pt>
    <dgm:pt modelId="{9EEB8E4B-91E0-4F54-BE80-8A08CD29D622}" type="sibTrans" cxnId="{11D1EF4E-F007-438E-83EC-397EC38C316C}">
      <dgm:prSet/>
      <dgm:spPr/>
      <dgm:t>
        <a:bodyPr/>
        <a:lstStyle/>
        <a:p>
          <a:endParaRPr lang="en-US"/>
        </a:p>
      </dgm:t>
    </dgm:pt>
    <dgm:pt modelId="{5A21E790-8D2C-41C0-882A-28C15FBC7861}">
      <dgm:prSet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Critical worker shortages across sectors</a:t>
          </a:r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C42ED24A-82CF-4A60-B8AE-8C45CC0EDA84}" type="parTrans" cxnId="{DA97E39D-D7A7-4A85-9D7F-3F5422C319BF}">
      <dgm:prSet/>
      <dgm:spPr/>
      <dgm:t>
        <a:bodyPr/>
        <a:lstStyle/>
        <a:p>
          <a:endParaRPr lang="en-US"/>
        </a:p>
      </dgm:t>
    </dgm:pt>
    <dgm:pt modelId="{C7DE5007-60E0-4545-A469-DD882799CF31}" type="sibTrans" cxnId="{DA97E39D-D7A7-4A85-9D7F-3F5422C319BF}">
      <dgm:prSet/>
      <dgm:spPr/>
      <dgm:t>
        <a:bodyPr/>
        <a:lstStyle/>
        <a:p>
          <a:endParaRPr lang="en-US"/>
        </a:p>
      </dgm:t>
    </dgm:pt>
    <dgm:pt modelId="{E2690240-0226-45D9-B525-D62FE47ACDD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Youth outmigration to higher-wage areas</a:t>
          </a:r>
        </a:p>
      </dgm:t>
    </dgm:pt>
    <dgm:pt modelId="{4EABB38C-1553-4CA6-A721-E6347C390CFF}" type="parTrans" cxnId="{A044682A-17EB-45DA-89C5-D4494531DD3E}">
      <dgm:prSet/>
      <dgm:spPr/>
      <dgm:t>
        <a:bodyPr/>
        <a:lstStyle/>
        <a:p>
          <a:endParaRPr lang="en-US"/>
        </a:p>
      </dgm:t>
    </dgm:pt>
    <dgm:pt modelId="{951B8213-EB7C-4980-AFA6-9919F3F2B2D5}" type="sibTrans" cxnId="{A044682A-17EB-45DA-89C5-D4494531DD3E}">
      <dgm:prSet/>
      <dgm:spPr/>
      <dgm:t>
        <a:bodyPr/>
        <a:lstStyle/>
        <a:p>
          <a:endParaRPr lang="en-US"/>
        </a:p>
      </dgm:t>
    </dgm:pt>
    <dgm:pt modelId="{EBBFC44A-65D7-4AB0-95BF-57705F94EF3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Below-average educational attainment</a:t>
          </a:r>
        </a:p>
      </dgm:t>
    </dgm:pt>
    <dgm:pt modelId="{C5EB2059-00E8-4386-A323-F064312B9A41}" type="parTrans" cxnId="{B1029AA1-E814-489A-A227-1EBBAF70C5AE}">
      <dgm:prSet/>
      <dgm:spPr/>
      <dgm:t>
        <a:bodyPr/>
        <a:lstStyle/>
        <a:p>
          <a:endParaRPr lang="en-US"/>
        </a:p>
      </dgm:t>
    </dgm:pt>
    <dgm:pt modelId="{642578BC-CD27-4BC8-9A03-AD88ABAAF66E}" type="sibTrans" cxnId="{B1029AA1-E814-489A-A227-1EBBAF70C5AE}">
      <dgm:prSet/>
      <dgm:spPr/>
      <dgm:t>
        <a:bodyPr/>
        <a:lstStyle/>
        <a:p>
          <a:endParaRPr lang="en-US"/>
        </a:p>
      </dgm:t>
    </dgm:pt>
    <dgm:pt modelId="{0B08B5D4-0197-49C8-8C35-39E431FCEEE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Limited incumbent worker training</a:t>
          </a:r>
        </a:p>
      </dgm:t>
    </dgm:pt>
    <dgm:pt modelId="{FBD20D8C-E260-4547-B867-86C703152CC4}" type="parTrans" cxnId="{8E795D63-798B-47C3-8E25-B17743E99494}">
      <dgm:prSet/>
      <dgm:spPr/>
      <dgm:t>
        <a:bodyPr/>
        <a:lstStyle/>
        <a:p>
          <a:endParaRPr lang="en-US"/>
        </a:p>
      </dgm:t>
    </dgm:pt>
    <dgm:pt modelId="{37CC6CD4-3DD6-4809-9C39-0BF9BA1639D0}" type="sibTrans" cxnId="{8E795D63-798B-47C3-8E25-B17743E99494}">
      <dgm:prSet/>
      <dgm:spPr/>
      <dgm:t>
        <a:bodyPr/>
        <a:lstStyle/>
        <a:p>
          <a:endParaRPr lang="en-US"/>
        </a:p>
      </dgm:t>
    </dgm:pt>
    <dgm:pt modelId="{811E9861-63C7-4299-871D-510012A0E48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b="0" i="0" dirty="0"/>
            <a:t>Skills gap in "essential skills"</a:t>
          </a:r>
        </a:p>
      </dgm:t>
    </dgm:pt>
    <dgm:pt modelId="{A57E47DA-98DD-4BFB-B5F2-EB66639ABAF4}" type="parTrans" cxnId="{87B0EF74-34FC-4713-BE92-B560AC2B4681}">
      <dgm:prSet/>
      <dgm:spPr/>
      <dgm:t>
        <a:bodyPr/>
        <a:lstStyle/>
        <a:p>
          <a:endParaRPr lang="en-US"/>
        </a:p>
      </dgm:t>
    </dgm:pt>
    <dgm:pt modelId="{9CCD1C3C-FF35-4F52-BA4F-3AD63414400C}" type="sibTrans" cxnId="{87B0EF74-34FC-4713-BE92-B560AC2B4681}">
      <dgm:prSet/>
      <dgm:spPr/>
      <dgm:t>
        <a:bodyPr/>
        <a:lstStyle/>
        <a:p>
          <a:endParaRPr lang="en-US"/>
        </a:p>
      </dgm:t>
    </dgm:pt>
    <dgm:pt modelId="{B5A7A9E4-A32E-40F4-A304-60988CDCE4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Housing affordability challenges</a:t>
          </a:r>
        </a:p>
      </dgm:t>
    </dgm:pt>
    <dgm:pt modelId="{9C8B2B24-75BB-449E-ACF0-6E2711128BBD}" type="parTrans" cxnId="{B47162EF-AD77-4601-85A0-DD2F490D0A24}">
      <dgm:prSet/>
      <dgm:spPr/>
      <dgm:t>
        <a:bodyPr/>
        <a:lstStyle/>
        <a:p>
          <a:endParaRPr lang="en-US"/>
        </a:p>
      </dgm:t>
    </dgm:pt>
    <dgm:pt modelId="{0C4FFF99-FDC5-4B3C-9A96-A9E50E97F5DC}" type="sibTrans" cxnId="{B47162EF-AD77-4601-85A0-DD2F490D0A24}">
      <dgm:prSet/>
      <dgm:spPr/>
      <dgm:t>
        <a:bodyPr/>
        <a:lstStyle/>
        <a:p>
          <a:endParaRPr lang="en-US"/>
        </a:p>
      </dgm:t>
    </dgm:pt>
    <dgm:pt modelId="{19DF6B9B-8992-4A01-94A6-56E3926DB0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Dwindling # of available classified sites</a:t>
          </a:r>
        </a:p>
      </dgm:t>
    </dgm:pt>
    <dgm:pt modelId="{FF149851-B4A2-4AF8-B38D-20E8A96E7DBB}" type="parTrans" cxnId="{8B57F976-6E64-4791-86FD-AFB3D37E437B}">
      <dgm:prSet/>
      <dgm:spPr/>
      <dgm:t>
        <a:bodyPr/>
        <a:lstStyle/>
        <a:p>
          <a:endParaRPr lang="en-US"/>
        </a:p>
      </dgm:t>
    </dgm:pt>
    <dgm:pt modelId="{DA49DC5E-AD0D-4C2A-9718-423E66BC3147}" type="sibTrans" cxnId="{8B57F976-6E64-4791-86FD-AFB3D37E437B}">
      <dgm:prSet/>
      <dgm:spPr/>
      <dgm:t>
        <a:bodyPr/>
        <a:lstStyle/>
        <a:p>
          <a:endParaRPr lang="en-US"/>
        </a:p>
      </dgm:t>
    </dgm:pt>
    <dgm:pt modelId="{0BF0F1F7-7A26-492D-AC7C-3CC04D66F11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Structural Barriers - Transportation, childcare, rural infrastructure gaps</a:t>
          </a:r>
        </a:p>
      </dgm:t>
    </dgm:pt>
    <dgm:pt modelId="{AED77F9C-5E2F-4562-8DA6-84525801839E}" type="parTrans" cxnId="{4C444AA5-448E-4548-A801-EF3C5F3E952B}">
      <dgm:prSet/>
      <dgm:spPr/>
      <dgm:t>
        <a:bodyPr/>
        <a:lstStyle/>
        <a:p>
          <a:endParaRPr lang="en-US"/>
        </a:p>
      </dgm:t>
    </dgm:pt>
    <dgm:pt modelId="{1F630621-DFE0-435D-BB9D-7B63EC779DE1}" type="sibTrans" cxnId="{4C444AA5-448E-4548-A801-EF3C5F3E952B}">
      <dgm:prSet/>
      <dgm:spPr/>
      <dgm:t>
        <a:bodyPr/>
        <a:lstStyle/>
        <a:p>
          <a:endParaRPr lang="en-US"/>
        </a:p>
      </dgm:t>
    </dgm:pt>
    <dgm:pt modelId="{2B9A4C1E-A8D8-44C3-93AF-158AD44D724B}">
      <dgm:prSet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Aging infrastructure constraints</a:t>
          </a:r>
          <a:endParaRPr lang="en-US" b="0" dirty="0">
            <a:solidFill>
              <a:srgbClr val="444444"/>
            </a:solidFill>
            <a:latin typeface="Calibri"/>
          </a:endParaRPr>
        </a:p>
      </dgm:t>
    </dgm:pt>
    <dgm:pt modelId="{8F8D57BC-0968-404E-B22D-B390D086BC6C}" type="parTrans" cxnId="{BFA2B0A1-FC92-4D8E-8C8A-3E3C179CD82B}">
      <dgm:prSet/>
      <dgm:spPr/>
      <dgm:t>
        <a:bodyPr/>
        <a:lstStyle/>
        <a:p>
          <a:endParaRPr lang="en-US"/>
        </a:p>
      </dgm:t>
    </dgm:pt>
    <dgm:pt modelId="{872FB021-142A-492A-A453-8626509A7100}" type="sibTrans" cxnId="{BFA2B0A1-FC92-4D8E-8C8A-3E3C179CD82B}">
      <dgm:prSet/>
      <dgm:spPr/>
      <dgm:t>
        <a:bodyPr/>
        <a:lstStyle/>
        <a:p>
          <a:endParaRPr lang="en-US"/>
        </a:p>
      </dgm:t>
    </dgm:pt>
    <dgm:pt modelId="{34C0AA49-D65A-447D-BBA4-8B8F0DECC7E1}" type="pres">
      <dgm:prSet presAssocID="{43557C9E-F21F-48EF-AA50-33942180AE55}" presName="linear" presStyleCnt="0">
        <dgm:presLayoutVars>
          <dgm:animLvl val="lvl"/>
          <dgm:resizeHandles val="exact"/>
        </dgm:presLayoutVars>
      </dgm:prSet>
      <dgm:spPr/>
    </dgm:pt>
    <dgm:pt modelId="{4E61E1C8-8956-4218-8DFB-32434FB3A1D8}" type="pres">
      <dgm:prSet presAssocID="{2E3B26FC-16AC-49B1-9638-C149F5653F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91D565-8EBB-434B-8B1E-90CDCF795076}" type="pres">
      <dgm:prSet presAssocID="{2E3B26FC-16AC-49B1-9638-C149F5653FA7}" presName="childText" presStyleLbl="revTx" presStyleIdx="0" presStyleCnt="2">
        <dgm:presLayoutVars>
          <dgm:bulletEnabled val="1"/>
        </dgm:presLayoutVars>
      </dgm:prSet>
      <dgm:spPr/>
    </dgm:pt>
    <dgm:pt modelId="{8986F1F3-85AC-4A72-B9C7-E1B2C41B9BB4}" type="pres">
      <dgm:prSet presAssocID="{D40FE17E-CBFD-4D06-B784-282C985B8C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760C3A-807C-425B-9857-8731B53D9267}" type="pres">
      <dgm:prSet presAssocID="{D40FE17E-CBFD-4D06-B784-282C985B8C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9141D0B-A1E5-496F-AE39-D635D2BB50A6}" type="presOf" srcId="{E2690240-0226-45D9-B525-D62FE47ACDD2}" destId="{C191D565-8EBB-434B-8B1E-90CDCF795076}" srcOrd="0" destOrd="1" presId="urn:microsoft.com/office/officeart/2005/8/layout/vList2"/>
    <dgm:cxn modelId="{FE87610D-E6D0-4C9C-A582-C90423F52368}" type="presOf" srcId="{811E9861-63C7-4299-871D-510012A0E484}" destId="{C191D565-8EBB-434B-8B1E-90CDCF795076}" srcOrd="0" destOrd="4" presId="urn:microsoft.com/office/officeart/2005/8/layout/vList2"/>
    <dgm:cxn modelId="{A044682A-17EB-45DA-89C5-D4494531DD3E}" srcId="{2E3B26FC-16AC-49B1-9638-C149F5653FA7}" destId="{E2690240-0226-45D9-B525-D62FE47ACDD2}" srcOrd="1" destOrd="0" parTransId="{4EABB38C-1553-4CA6-A721-E6347C390CFF}" sibTransId="{951B8213-EB7C-4980-AFA6-9919F3F2B2D5}"/>
    <dgm:cxn modelId="{C637C833-5963-4987-BC9D-1D8361C1A50D}" type="presOf" srcId="{2B9A4C1E-A8D8-44C3-93AF-158AD44D724B}" destId="{F7760C3A-807C-425B-9857-8731B53D9267}" srcOrd="0" destOrd="1" presId="urn:microsoft.com/office/officeart/2005/8/layout/vList2"/>
    <dgm:cxn modelId="{84482240-6B85-4542-852E-F80C52A07EE8}" type="presOf" srcId="{19DF6B9B-8992-4A01-94A6-56E3926DB0F5}" destId="{F7760C3A-807C-425B-9857-8731B53D9267}" srcOrd="0" destOrd="3" presId="urn:microsoft.com/office/officeart/2005/8/layout/vList2"/>
    <dgm:cxn modelId="{8E795D63-798B-47C3-8E25-B17743E99494}" srcId="{2E3B26FC-16AC-49B1-9638-C149F5653FA7}" destId="{0B08B5D4-0197-49C8-8C35-39E431FCEEE9}" srcOrd="3" destOrd="0" parTransId="{FBD20D8C-E260-4547-B867-86C703152CC4}" sibTransId="{37CC6CD4-3DD6-4809-9C39-0BF9BA1639D0}"/>
    <dgm:cxn modelId="{3C0B2364-1E3A-43A6-B2C0-37EA6B3861B1}" type="presOf" srcId="{EBBFC44A-65D7-4AB0-95BF-57705F94EF3D}" destId="{C191D565-8EBB-434B-8B1E-90CDCF795076}" srcOrd="0" destOrd="2" presId="urn:microsoft.com/office/officeart/2005/8/layout/vList2"/>
    <dgm:cxn modelId="{312AF76B-86F3-4983-8D54-26E6CEF3D7F6}" type="presOf" srcId="{D40FE17E-CBFD-4D06-B784-282C985B8C77}" destId="{8986F1F3-85AC-4A72-B9C7-E1B2C41B9BB4}" srcOrd="0" destOrd="0" presId="urn:microsoft.com/office/officeart/2005/8/layout/vList2"/>
    <dgm:cxn modelId="{70D1744C-6C82-43F9-95EB-FD182BB54821}" type="presOf" srcId="{43557C9E-F21F-48EF-AA50-33942180AE55}" destId="{34C0AA49-D65A-447D-BBA4-8B8F0DECC7E1}" srcOrd="0" destOrd="0" presId="urn:microsoft.com/office/officeart/2005/8/layout/vList2"/>
    <dgm:cxn modelId="{11D1EF4E-F007-438E-83EC-397EC38C316C}" srcId="{43557C9E-F21F-48EF-AA50-33942180AE55}" destId="{D40FE17E-CBFD-4D06-B784-282C985B8C77}" srcOrd="1" destOrd="0" parTransId="{9527B944-AFED-4B93-AB64-A9E67851D568}" sibTransId="{9EEB8E4B-91E0-4F54-BE80-8A08CD29D622}"/>
    <dgm:cxn modelId="{87B0EF74-34FC-4713-BE92-B560AC2B4681}" srcId="{2E3B26FC-16AC-49B1-9638-C149F5653FA7}" destId="{811E9861-63C7-4299-871D-510012A0E484}" srcOrd="4" destOrd="0" parTransId="{A57E47DA-98DD-4BFB-B5F2-EB66639ABAF4}" sibTransId="{9CCD1C3C-FF35-4F52-BA4F-3AD63414400C}"/>
    <dgm:cxn modelId="{8B57F976-6E64-4791-86FD-AFB3D37E437B}" srcId="{D40FE17E-CBFD-4D06-B784-282C985B8C77}" destId="{19DF6B9B-8992-4A01-94A6-56E3926DB0F5}" srcOrd="3" destOrd="0" parTransId="{FF149851-B4A2-4AF8-B38D-20E8A96E7DBB}" sibTransId="{DA49DC5E-AD0D-4C2A-9718-423E66BC3147}"/>
    <dgm:cxn modelId="{A4BA8658-C390-4232-9F55-52C6D2EB60C1}" type="presOf" srcId="{0BF0F1F7-7A26-492D-AC7C-3CC04D66F11F}" destId="{F7760C3A-807C-425B-9857-8731B53D9267}" srcOrd="0" destOrd="4" presId="urn:microsoft.com/office/officeart/2005/8/layout/vList2"/>
    <dgm:cxn modelId="{F63B5B7A-B59D-4DBE-A488-CD47CDC3CFB8}" type="presOf" srcId="{D9A6C7C9-D708-403E-B779-1CB2CC207BA5}" destId="{C191D565-8EBB-434B-8B1E-90CDCF795076}" srcOrd="0" destOrd="0" presId="urn:microsoft.com/office/officeart/2005/8/layout/vList2"/>
    <dgm:cxn modelId="{0529E98E-EEA3-4BDA-953B-91577942CFF4}" type="presOf" srcId="{B5A7A9E4-A32E-40F4-A304-60988CDCE4B9}" destId="{F7760C3A-807C-425B-9857-8731B53D9267}" srcOrd="0" destOrd="2" presId="urn:microsoft.com/office/officeart/2005/8/layout/vList2"/>
    <dgm:cxn modelId="{B8438E92-6CA5-45AA-BAC7-26093E89EFBB}" srcId="{2E3B26FC-16AC-49B1-9638-C149F5653FA7}" destId="{D51AD816-3F8A-45D2-8B77-BB8D7E233922}" srcOrd="5" destOrd="0" parTransId="{4649D70E-C736-46E5-9559-67E153995442}" sibTransId="{CAD9F9E9-729A-4F30-9B07-A88A99B8AFCF}"/>
    <dgm:cxn modelId="{FE1F479A-F4E1-4DA2-B572-3E373263D75E}" type="presOf" srcId="{5A21E790-8D2C-41C0-882A-28C15FBC7861}" destId="{F7760C3A-807C-425B-9857-8731B53D9267}" srcOrd="0" destOrd="0" presId="urn:microsoft.com/office/officeart/2005/8/layout/vList2"/>
    <dgm:cxn modelId="{26B80E9C-8C97-4E58-9AAF-25D66C8E6A03}" type="presOf" srcId="{D51AD816-3F8A-45D2-8B77-BB8D7E233922}" destId="{C191D565-8EBB-434B-8B1E-90CDCF795076}" srcOrd="0" destOrd="5" presId="urn:microsoft.com/office/officeart/2005/8/layout/vList2"/>
    <dgm:cxn modelId="{DA97E39D-D7A7-4A85-9D7F-3F5422C319BF}" srcId="{D40FE17E-CBFD-4D06-B784-282C985B8C77}" destId="{5A21E790-8D2C-41C0-882A-28C15FBC7861}" srcOrd="0" destOrd="0" parTransId="{C42ED24A-82CF-4A60-B8AE-8C45CC0EDA84}" sibTransId="{C7DE5007-60E0-4545-A469-DD882799CF31}"/>
    <dgm:cxn modelId="{B1029AA1-E814-489A-A227-1EBBAF70C5AE}" srcId="{2E3B26FC-16AC-49B1-9638-C149F5653FA7}" destId="{EBBFC44A-65D7-4AB0-95BF-57705F94EF3D}" srcOrd="2" destOrd="0" parTransId="{C5EB2059-00E8-4386-A323-F064312B9A41}" sibTransId="{642578BC-CD27-4BC8-9A03-AD88ABAAF66E}"/>
    <dgm:cxn modelId="{BFA2B0A1-FC92-4D8E-8C8A-3E3C179CD82B}" srcId="{D40FE17E-CBFD-4D06-B784-282C985B8C77}" destId="{2B9A4C1E-A8D8-44C3-93AF-158AD44D724B}" srcOrd="1" destOrd="0" parTransId="{8F8D57BC-0968-404E-B22D-B390D086BC6C}" sibTransId="{872FB021-142A-492A-A453-8626509A7100}"/>
    <dgm:cxn modelId="{4C444AA5-448E-4548-A801-EF3C5F3E952B}" srcId="{D40FE17E-CBFD-4D06-B784-282C985B8C77}" destId="{0BF0F1F7-7A26-492D-AC7C-3CC04D66F11F}" srcOrd="4" destOrd="0" parTransId="{AED77F9C-5E2F-4562-8DA6-84525801839E}" sibTransId="{1F630621-DFE0-435D-BB9D-7B63EC779DE1}"/>
    <dgm:cxn modelId="{8B14D0B7-3AC4-4B29-9E58-090701FE5E13}" srcId="{2E3B26FC-16AC-49B1-9638-C149F5653FA7}" destId="{D9A6C7C9-D708-403E-B779-1CB2CC207BA5}" srcOrd="0" destOrd="0" parTransId="{2A31F5F8-BBA6-41AB-807E-67C93E8A322E}" sibTransId="{E6A8E3EF-EFDA-4F09-A986-13D881291694}"/>
    <dgm:cxn modelId="{2CB5A9C0-804B-4A8C-9B8F-C0EE1F0696DE}" type="presOf" srcId="{2E3B26FC-16AC-49B1-9638-C149F5653FA7}" destId="{4E61E1C8-8956-4218-8DFB-32434FB3A1D8}" srcOrd="0" destOrd="0" presId="urn:microsoft.com/office/officeart/2005/8/layout/vList2"/>
    <dgm:cxn modelId="{A262DBE5-6956-498E-9AAD-F0A45F350361}" type="presOf" srcId="{0B08B5D4-0197-49C8-8C35-39E431FCEEE9}" destId="{C191D565-8EBB-434B-8B1E-90CDCF795076}" srcOrd="0" destOrd="3" presId="urn:microsoft.com/office/officeart/2005/8/layout/vList2"/>
    <dgm:cxn modelId="{8EE688EA-C606-469A-85C7-561D229E5056}" srcId="{43557C9E-F21F-48EF-AA50-33942180AE55}" destId="{2E3B26FC-16AC-49B1-9638-C149F5653FA7}" srcOrd="0" destOrd="0" parTransId="{DA9EF5F0-7310-466D-9922-D4A2EF43097F}" sibTransId="{5E22ADCD-9055-4C83-BEFE-5D003BCAD9DC}"/>
    <dgm:cxn modelId="{B47162EF-AD77-4601-85A0-DD2F490D0A24}" srcId="{D40FE17E-CBFD-4D06-B784-282C985B8C77}" destId="{B5A7A9E4-A32E-40F4-A304-60988CDCE4B9}" srcOrd="2" destOrd="0" parTransId="{9C8B2B24-75BB-449E-ACF0-6E2711128BBD}" sibTransId="{0C4FFF99-FDC5-4B3C-9A96-A9E50E97F5DC}"/>
    <dgm:cxn modelId="{5B55E454-4994-4BF9-A0BA-8A20BD4B418E}" type="presParOf" srcId="{34C0AA49-D65A-447D-BBA4-8B8F0DECC7E1}" destId="{4E61E1C8-8956-4218-8DFB-32434FB3A1D8}" srcOrd="0" destOrd="0" presId="urn:microsoft.com/office/officeart/2005/8/layout/vList2"/>
    <dgm:cxn modelId="{82A2A131-A078-42B8-B855-255A06162597}" type="presParOf" srcId="{34C0AA49-D65A-447D-BBA4-8B8F0DECC7E1}" destId="{C191D565-8EBB-434B-8B1E-90CDCF795076}" srcOrd="1" destOrd="0" presId="urn:microsoft.com/office/officeart/2005/8/layout/vList2"/>
    <dgm:cxn modelId="{69A04834-D648-4174-8330-37AA3EF87A8C}" type="presParOf" srcId="{34C0AA49-D65A-447D-BBA4-8B8F0DECC7E1}" destId="{8986F1F3-85AC-4A72-B9C7-E1B2C41B9BB4}" srcOrd="2" destOrd="0" presId="urn:microsoft.com/office/officeart/2005/8/layout/vList2"/>
    <dgm:cxn modelId="{EA613421-4772-4334-BDDD-13B51180C8B6}" type="presParOf" srcId="{34C0AA49-D65A-447D-BBA4-8B8F0DECC7E1}" destId="{F7760C3A-807C-425B-9857-8731B53D92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0F7C9-318C-4B17-8EF7-2D43218F38C4}">
      <dsp:nvSpPr>
        <dsp:cNvPr id="0" name=""/>
        <dsp:cNvSpPr/>
      </dsp:nvSpPr>
      <dsp:spPr>
        <a:xfrm>
          <a:off x="0" y="38287"/>
          <a:ext cx="4319487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Stakeholder Engagement</a:t>
          </a:r>
        </a:p>
      </dsp:txBody>
      <dsp:txXfrm>
        <a:off x="29271" y="67558"/>
        <a:ext cx="4260945" cy="541083"/>
      </dsp:txXfrm>
    </dsp:sp>
    <dsp:sp modelId="{B3633DA6-83F4-4C1C-997A-0B1E4CF15D03}">
      <dsp:nvSpPr>
        <dsp:cNvPr id="0" name=""/>
        <dsp:cNvSpPr/>
      </dsp:nvSpPr>
      <dsp:spPr>
        <a:xfrm>
          <a:off x="0" y="717459"/>
          <a:ext cx="4319487" cy="599625"/>
        </a:xfrm>
        <a:prstGeom prst="roundRect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Regional SWOT Analysis</a:t>
          </a:r>
        </a:p>
      </dsp:txBody>
      <dsp:txXfrm>
        <a:off x="29271" y="746730"/>
        <a:ext cx="4260945" cy="541083"/>
      </dsp:txXfrm>
    </dsp:sp>
    <dsp:sp modelId="{80787581-D671-43D3-A922-7C799CA83892}">
      <dsp:nvSpPr>
        <dsp:cNvPr id="0" name=""/>
        <dsp:cNvSpPr/>
      </dsp:nvSpPr>
      <dsp:spPr>
        <a:xfrm>
          <a:off x="0" y="1371979"/>
          <a:ext cx="4319487" cy="599625"/>
        </a:xfrm>
        <a:prstGeom prst="roundRect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Timeline &amp; Next Steps</a:t>
          </a:r>
        </a:p>
      </dsp:txBody>
      <dsp:txXfrm>
        <a:off x="29271" y="1401250"/>
        <a:ext cx="4260945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1E1C8-8956-4218-8DFB-32434FB3A1D8}">
      <dsp:nvSpPr>
        <dsp:cNvPr id="0" name=""/>
        <dsp:cNvSpPr/>
      </dsp:nvSpPr>
      <dsp:spPr>
        <a:xfrm>
          <a:off x="0" y="2580"/>
          <a:ext cx="3924300" cy="706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solidFill>
                <a:schemeClr val="tx1"/>
              </a:solidFill>
              <a:latin typeface="Calibri"/>
            </a:rPr>
            <a:t>Strengths</a:t>
          </a:r>
          <a:r>
            <a:rPr lang="en-US" sz="500" b="0" kern="1200" dirty="0">
              <a:solidFill>
                <a:srgbClr val="444444"/>
              </a:solidFill>
              <a:latin typeface="Calibri"/>
            </a:rPr>
            <a:t> </a:t>
          </a:r>
        </a:p>
      </dsp:txBody>
      <dsp:txXfrm>
        <a:off x="3450" y="6030"/>
        <a:ext cx="3917400" cy="63767"/>
      </dsp:txXfrm>
    </dsp:sp>
    <dsp:sp modelId="{C191D565-8EBB-434B-8B1E-90CDCF795076}">
      <dsp:nvSpPr>
        <dsp:cNvPr id="0" name=""/>
        <dsp:cNvSpPr/>
      </dsp:nvSpPr>
      <dsp:spPr>
        <a:xfrm>
          <a:off x="0" y="73248"/>
          <a:ext cx="3924300" cy="237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9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400" b="0" i="0" kern="1200" dirty="0"/>
            <a:t>Strategic location along I-81, I-64, I-66 corridors</a:t>
          </a:r>
          <a:endParaRPr lang="en-US" sz="400" b="0" kern="1200" dirty="0">
            <a:solidFill>
              <a:srgbClr val="444444"/>
            </a:solidFill>
            <a:latin typeface="Calibri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400" b="0" i="0" kern="1200" dirty="0"/>
            <a:t>Strong educational partnerships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400" b="0" i="0" kern="1200" dirty="0"/>
            <a:t>High quality of life and lower cost of living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400" b="0" i="0" kern="1200" dirty="0"/>
            <a:t>Diverse economic base and cross-sector growth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400" b="0" i="0" kern="1200" dirty="0"/>
            <a:t>Agricultural Heritage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b="0" kern="1200" dirty="0">
            <a:solidFill>
              <a:srgbClr val="444444"/>
            </a:solidFill>
            <a:latin typeface="Calibri"/>
          </a:endParaRPr>
        </a:p>
      </dsp:txBody>
      <dsp:txXfrm>
        <a:off x="0" y="73248"/>
        <a:ext cx="3924300" cy="237857"/>
      </dsp:txXfrm>
    </dsp:sp>
    <dsp:sp modelId="{8986F1F3-85AC-4A72-B9C7-E1B2C41B9BB4}">
      <dsp:nvSpPr>
        <dsp:cNvPr id="0" name=""/>
        <dsp:cNvSpPr/>
      </dsp:nvSpPr>
      <dsp:spPr>
        <a:xfrm>
          <a:off x="0" y="311106"/>
          <a:ext cx="3924300" cy="70667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0" kern="1200" dirty="0">
              <a:solidFill>
                <a:srgbClr val="444444"/>
              </a:solidFill>
              <a:latin typeface="Calibri"/>
            </a:rPr>
            <a:t>Opportunities</a:t>
          </a:r>
        </a:p>
      </dsp:txBody>
      <dsp:txXfrm>
        <a:off x="3450" y="314556"/>
        <a:ext cx="3917400" cy="63767"/>
      </dsp:txXfrm>
    </dsp:sp>
    <dsp:sp modelId="{F7760C3A-807C-425B-9857-8731B53D9267}">
      <dsp:nvSpPr>
        <dsp:cNvPr id="0" name=""/>
        <dsp:cNvSpPr/>
      </dsp:nvSpPr>
      <dsp:spPr>
        <a:xfrm>
          <a:off x="0" y="381774"/>
          <a:ext cx="3924300" cy="3512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9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b="0" i="0" kern="1200" dirty="0"/>
            <a:t>Expand workforce training collaborations</a:t>
          </a:r>
          <a:endParaRPr lang="en-US" sz="2800" b="0" kern="1200" dirty="0">
            <a:solidFill>
              <a:srgbClr val="444444"/>
            </a:solidFill>
            <a:latin typeface="Calibri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b="0" i="0" kern="1200" dirty="0"/>
            <a:t>Redevelop underutilized properties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b="0" i="0" kern="1200" dirty="0"/>
            <a:t>Build on health systems talent pipeline models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b="0" i="0" kern="1200" dirty="0"/>
            <a:t>Capture student population with new opportunities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b="0" i="0" kern="1200" dirty="0"/>
            <a:t>Regional broadband expansion (VATI grant)</a:t>
          </a:r>
        </a:p>
      </dsp:txBody>
      <dsp:txXfrm>
        <a:off x="0" y="381774"/>
        <a:ext cx="3924300" cy="3512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1E1C8-8956-4218-8DFB-32434FB3A1D8}">
      <dsp:nvSpPr>
        <dsp:cNvPr id="0" name=""/>
        <dsp:cNvSpPr/>
      </dsp:nvSpPr>
      <dsp:spPr>
        <a:xfrm>
          <a:off x="0" y="94649"/>
          <a:ext cx="3924300" cy="431730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Calibri"/>
            </a:rPr>
            <a:t>Weaknesses</a:t>
          </a:r>
          <a:r>
            <a:rPr lang="en-US" sz="1800" b="0" kern="1200" dirty="0">
              <a:solidFill>
                <a:srgbClr val="444444"/>
              </a:solidFill>
              <a:latin typeface="Calibri"/>
            </a:rPr>
            <a:t> </a:t>
          </a:r>
        </a:p>
      </dsp:txBody>
      <dsp:txXfrm>
        <a:off x="21075" y="115724"/>
        <a:ext cx="3882150" cy="389580"/>
      </dsp:txXfrm>
    </dsp:sp>
    <dsp:sp modelId="{C191D565-8EBB-434B-8B1E-90CDCF795076}">
      <dsp:nvSpPr>
        <dsp:cNvPr id="0" name=""/>
        <dsp:cNvSpPr/>
      </dsp:nvSpPr>
      <dsp:spPr>
        <a:xfrm>
          <a:off x="0" y="526379"/>
          <a:ext cx="3924300" cy="1415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9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Aging workforce (32.9% aged 55+)</a:t>
          </a:r>
          <a:endParaRPr lang="en-US" sz="1400" b="0" kern="1200" dirty="0">
            <a:solidFill>
              <a:srgbClr val="444444"/>
            </a:solidFill>
            <a:latin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Youth outmigration to higher-wage areas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Below-average educational attainment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Limited incumbent worker 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sv-SE" sz="1400" b="0" i="0" kern="1200" dirty="0"/>
            <a:t>Skills gap in "essential skills"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b="0" kern="1200" dirty="0">
            <a:solidFill>
              <a:srgbClr val="444444"/>
            </a:solidFill>
            <a:latin typeface="Calibri"/>
          </a:endParaRPr>
        </a:p>
      </dsp:txBody>
      <dsp:txXfrm>
        <a:off x="0" y="526379"/>
        <a:ext cx="3924300" cy="1415880"/>
      </dsp:txXfrm>
    </dsp:sp>
    <dsp:sp modelId="{8986F1F3-85AC-4A72-B9C7-E1B2C41B9BB4}">
      <dsp:nvSpPr>
        <dsp:cNvPr id="0" name=""/>
        <dsp:cNvSpPr/>
      </dsp:nvSpPr>
      <dsp:spPr>
        <a:xfrm>
          <a:off x="0" y="1942259"/>
          <a:ext cx="3924300" cy="431730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444444"/>
              </a:solidFill>
              <a:latin typeface="Calibri"/>
            </a:rPr>
            <a:t>Threats</a:t>
          </a:r>
        </a:p>
      </dsp:txBody>
      <dsp:txXfrm>
        <a:off x="21075" y="1963334"/>
        <a:ext cx="3882150" cy="389580"/>
      </dsp:txXfrm>
    </dsp:sp>
    <dsp:sp modelId="{F7760C3A-807C-425B-9857-8731B53D9267}">
      <dsp:nvSpPr>
        <dsp:cNvPr id="0" name=""/>
        <dsp:cNvSpPr/>
      </dsp:nvSpPr>
      <dsp:spPr>
        <a:xfrm>
          <a:off x="0" y="2373989"/>
          <a:ext cx="3924300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9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Critical worker shortages across sectors</a:t>
          </a:r>
          <a:endParaRPr lang="en-US" sz="1400" b="0" kern="1200" dirty="0">
            <a:solidFill>
              <a:srgbClr val="444444"/>
            </a:solidFill>
            <a:latin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Aging infrastructure constraints</a:t>
          </a:r>
          <a:endParaRPr lang="en-US" sz="1400" b="0" kern="1200" dirty="0">
            <a:solidFill>
              <a:srgbClr val="444444"/>
            </a:solidFill>
            <a:latin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Housing affordability challenges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Dwindling # of available classified 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Structural Barriers - Transportation, childcare, rural infrastructure gaps</a:t>
          </a:r>
        </a:p>
      </dsp:txBody>
      <dsp:txXfrm>
        <a:off x="0" y="2373989"/>
        <a:ext cx="3924300" cy="134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9A57A-5283-940B-5AAC-FF5D256C4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8C124-F90A-E041-EB26-DC18DDA2F6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9036D5F-CBAA-4E34-8FE9-4AA002168057}" type="datetimeFigureOut">
              <a:rPr lang="en-US"/>
              <a:pPr>
                <a:defRPr/>
              </a:pPr>
              <a:t>7/21/2025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CCB1F4-40AC-A349-95CC-DDDAC5691E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3664A0-CCE2-2149-290F-0074D121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5FA74-CA92-78AD-91A4-1E72A21EC0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56DF0-C38A-7584-C15D-E6B20DFE9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6A9AC56-5284-451D-82D0-F496632D9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A9AC56-5284-451D-82D0-F496632D90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BB75-562B-4D33-A8CF-8F5BAF224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1F94A1-1969-0A97-DF75-F6158C975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DA99E-0ED9-2322-A179-C195DACCD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8F2C5-23B9-2B1B-92B1-7CAABFF8A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D447-1E52-4897-BC0C-2E7C8D087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F2D3F-E60F-AA18-3EBF-72CDC7444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104D3-A5C2-7FF1-ABA0-A22B4F68E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CB1C32-23AD-AC36-5749-54D46E66B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D357B-C8E0-4987-901E-98F3D62D4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62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7D8F58-0422-B7B1-2ECE-E70C26EC9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D8505-DC23-1A3C-E00C-182B8376F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C3F40-34BD-15CC-F0BD-99EF61770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0795-0BE0-43FF-9D33-E25A5AA76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2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768F73-6435-FE9A-AB77-7D08AA026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9A6FA3-854F-0194-BCD4-72E0D81E1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4DEA5-82C4-32B6-D280-1E99B1CFA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B7A5-AF67-4F0B-98DE-D4A8A0DF3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579215-7DD0-E436-81FB-FDB165AE1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7BD36E-2A62-F0F1-DFB5-D2F06F14F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0CE647-4174-D9D0-9410-70117A97F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598B-870F-4530-ACE5-4B2F06D83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46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4879F-DB95-F92F-E89B-1DE5A03DD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9DF51-2A4D-C9EE-B53E-B8E7FEDF8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8BA25-3814-788A-8DC4-653A91FEE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E92F-2D34-4800-9CCF-63FA9AD08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201033-4CB1-8B09-42B5-FABE6418F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845F14-4354-86D9-39E3-8E1B5066F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9288A4-B00C-188D-9460-FE55093B1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935-C71B-4F8B-A47A-8E850DEE0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717B4D-90BE-409A-4D94-29DA4717F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71E12C-D389-DFFB-3374-6349403D2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1BF45C-49D6-D07D-EE2A-B2585E13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C12A-B12F-43E1-A804-5760B53C4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1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D5AB27-1E93-C256-8612-D4D9176CC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C191DF-87D4-FD7C-2233-2F0618824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56451-ECCC-4387-D51D-93C2325C7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603D-57D7-4388-9FA5-7DC1B0FEB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3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3F98F-4F29-9D0A-DE84-EEEE24CD6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8E9F8-67AA-2541-6D5C-B582AD51D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02AD3-C9AE-204F-8124-1677E0924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6E7F-8406-4206-9DF5-7DEC5923F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56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92EA4-7DEF-30C5-9F58-15A5B6638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BD80E-A78E-4BC8-8804-EF981CBA8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46D2B-3B31-69AE-6339-6DB57F300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509C-97C0-4F0D-8DF5-2EF3F76B8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0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B5C4B3-5B8F-8795-D363-C4574B89A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2899C9-CA65-AF0A-7BE5-5363C6EF9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BC5031-4F3E-7CF4-2049-0324DC441D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785CD9-FAC4-6785-C67B-4BF4DC554F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27ADC2-CBCC-333F-D93B-D3E327F59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49BC38A-AB8C-47DC-9AEC-3608FAD9D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VA-AI-Assessmen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virginiahasjobs.com/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bluediamondgallery.com/handwriting/m/methodology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916F9036-6551-D035-22FC-34577E78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29053EF0-3954-AE18-BA6A-B450B9BB78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lang="en-US" altLang="en-US" sz="3200" b="1" dirty="0">
                <a:solidFill>
                  <a:srgbClr val="940803"/>
                </a:solidFill>
              </a:rPr>
              <a:t>GO Virginia Region 8 </a:t>
            </a:r>
            <a:br>
              <a:rPr lang="en-US" altLang="en-US" sz="3200" b="1" dirty="0">
                <a:solidFill>
                  <a:srgbClr val="940803"/>
                </a:solidFill>
              </a:rPr>
            </a:br>
            <a:r>
              <a:rPr lang="en-US" altLang="en-US" sz="3200" b="1" dirty="0">
                <a:solidFill>
                  <a:srgbClr val="940803"/>
                </a:solidFill>
              </a:rPr>
              <a:t>Talent Pathways Initiative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150BA8D-06E4-1787-4495-DBAE634B82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7908" y="1827874"/>
            <a:ext cx="7908183" cy="800357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GO Virginia Region 8 Council Meeting</a:t>
            </a:r>
          </a:p>
          <a:p>
            <a:pPr algn="l" eaLnBrk="1" hangingPunct="1"/>
            <a:r>
              <a:rPr lang="en-US" altLang="en-US" sz="2000" dirty="0">
                <a:latin typeface="45 Helvetica Light" pitchFamily="-87" charset="0"/>
              </a:rPr>
              <a:t>Tuesday, July 22, 2025, 10:00 AM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altLang="en-US" sz="2000" b="1" dirty="0">
                <a:latin typeface="45 Helvetica Light" pitchFamily="-87" charset="0"/>
              </a:rPr>
              <a:t>Summary of Report Items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altLang="en-US" sz="2000" b="1" dirty="0">
                <a:latin typeface="45 Helvetica Light" pitchFamily="-87" charset="0"/>
              </a:rPr>
              <a:t>Actionable Recommendations and Funding Priorities</a:t>
            </a:r>
          </a:p>
          <a:p>
            <a:pPr algn="l" eaLnBrk="1" hangingPunct="1"/>
            <a:r>
              <a:rPr lang="en-US" altLang="en-US" sz="2000" b="1" dirty="0">
                <a:latin typeface="45 Helvetica Light" pitchFamily="-87" charset="0"/>
              </a:rPr>
              <a:t>Other Report Contents</a:t>
            </a:r>
          </a:p>
          <a:p>
            <a:pPr algn="l" eaLnBrk="1" hangingPunct="1"/>
            <a:r>
              <a:rPr lang="en-US" altLang="en-US" sz="2000" b="1" dirty="0">
                <a:latin typeface="45 Helvetica Light" pitchFamily="-87" charset="0"/>
              </a:rPr>
              <a:t>Questions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38D37D38-18E7-5D4D-FEF7-56C9853F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845A105-92D7-4E51-0EEE-1315EB3EF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3" y="857250"/>
            <a:ext cx="9145843" cy="382982"/>
            <a:chOff x="0" y="0"/>
            <a:chExt cx="4817563" cy="201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63" cy="201735"/>
            </a:xfrm>
            <a:custGeom>
              <a:avLst/>
              <a:gdLst/>
              <a:ahLst/>
              <a:cxnLst/>
              <a:rect l="l" t="t" r="r" b="b"/>
              <a:pathLst>
                <a:path w="4817563" h="201735">
                  <a:moveTo>
                    <a:pt x="0" y="0"/>
                  </a:moveTo>
                  <a:lnTo>
                    <a:pt x="4817563" y="0"/>
                  </a:lnTo>
                  <a:lnTo>
                    <a:pt x="4817563" y="201735"/>
                  </a:lnTo>
                  <a:lnTo>
                    <a:pt x="0" y="201735"/>
                  </a:lnTo>
                  <a:close/>
                </a:path>
              </a:pathLst>
            </a:custGeom>
            <a:solidFill>
              <a:srgbClr val="1E3092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7563" cy="23983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1200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0199" y="946030"/>
            <a:ext cx="8676761" cy="36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075" b="1" dirty="0">
                <a:solidFill>
                  <a:srgbClr val="B6BC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GoVA Region 8  |</a:t>
            </a:r>
            <a:r>
              <a:rPr lang="en-US" sz="1075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  <a:r>
              <a:rPr lang="en-US" sz="11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2025 Growth and Diversification Plan Full Review</a:t>
            </a:r>
            <a:endParaRPr lang="en-US" sz="11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540"/>
              </a:lnSpc>
            </a:pPr>
            <a:endParaRPr lang="en-US" sz="1075" b="1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pic>
        <p:nvPicPr>
          <p:cNvPr id="19" name="Picture 18" descr="A cover of a book&#10;&#10;AI-generated content may be incorrect.">
            <a:extLst>
              <a:ext uri="{FF2B5EF4-FFF2-40B4-BE49-F238E27FC236}">
                <a16:creationId xmlns:a16="http://schemas.microsoft.com/office/drawing/2014/main" id="{3BA16836-ACBC-2AF8-A111-CA60E56C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569284"/>
            <a:ext cx="2965006" cy="390378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105751-B2F4-8819-1C98-8BAF4CF32830}"/>
              </a:ext>
            </a:extLst>
          </p:cNvPr>
          <p:cNvGraphicFramePr/>
          <p:nvPr/>
        </p:nvGraphicFramePr>
        <p:xfrm>
          <a:off x="462063" y="2495467"/>
          <a:ext cx="4319487" cy="200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09971135-4898-6F55-76B1-FBB3766BE153}"/>
              </a:ext>
            </a:extLst>
          </p:cNvPr>
          <p:cNvSpPr txBox="1"/>
          <p:nvPr/>
        </p:nvSpPr>
        <p:spPr>
          <a:xfrm>
            <a:off x="443013" y="1662399"/>
            <a:ext cx="462428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60"/>
              </a:lnSpc>
            </a:pPr>
            <a:r>
              <a:rPr lang="en-US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Economic Growth and Diversification Plan Update </a:t>
            </a:r>
            <a:endParaRPr lang="en-US" b="1" dirty="0">
              <a:latin typeface="Open Sans Bold"/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40669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BE81-C0B2-E4A1-7933-71C09A74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5AB4CB-F9AE-9D4F-02CE-29C0EC137868}"/>
              </a:ext>
            </a:extLst>
          </p:cNvPr>
          <p:cNvGrpSpPr/>
          <p:nvPr/>
        </p:nvGrpSpPr>
        <p:grpSpPr>
          <a:xfrm>
            <a:off x="-1843" y="857250"/>
            <a:ext cx="9145843" cy="382982"/>
            <a:chOff x="0" y="0"/>
            <a:chExt cx="4817563" cy="20173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EE81D6-1278-569B-0181-2FB1D2F00187}"/>
                </a:ext>
              </a:extLst>
            </p:cNvPr>
            <p:cNvSpPr/>
            <p:nvPr/>
          </p:nvSpPr>
          <p:spPr>
            <a:xfrm>
              <a:off x="0" y="0"/>
              <a:ext cx="4817563" cy="201735"/>
            </a:xfrm>
            <a:custGeom>
              <a:avLst/>
              <a:gdLst/>
              <a:ahLst/>
              <a:cxnLst/>
              <a:rect l="l" t="t" r="r" b="b"/>
              <a:pathLst>
                <a:path w="4817563" h="201735">
                  <a:moveTo>
                    <a:pt x="0" y="0"/>
                  </a:moveTo>
                  <a:lnTo>
                    <a:pt x="4817563" y="0"/>
                  </a:lnTo>
                  <a:lnTo>
                    <a:pt x="4817563" y="201735"/>
                  </a:lnTo>
                  <a:lnTo>
                    <a:pt x="0" y="201735"/>
                  </a:lnTo>
                  <a:close/>
                </a:path>
              </a:pathLst>
            </a:custGeom>
            <a:solidFill>
              <a:srgbClr val="1E3092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B90ABD6-2C2B-791D-CB40-832CE216F145}"/>
                </a:ext>
              </a:extLst>
            </p:cNvPr>
            <p:cNvSpPr txBox="1"/>
            <p:nvPr/>
          </p:nvSpPr>
          <p:spPr>
            <a:xfrm>
              <a:off x="0" y="-38100"/>
              <a:ext cx="4817563" cy="23983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1200"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5444E3B-575D-9FE6-F90D-280C62102B1D}"/>
              </a:ext>
            </a:extLst>
          </p:cNvPr>
          <p:cNvSpPr txBox="1"/>
          <p:nvPr/>
        </p:nvSpPr>
        <p:spPr>
          <a:xfrm>
            <a:off x="150199" y="946030"/>
            <a:ext cx="8676761" cy="36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075" b="1" dirty="0">
                <a:solidFill>
                  <a:srgbClr val="B6BC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GoVA Region 8  | </a:t>
            </a:r>
            <a:r>
              <a:rPr lang="en-US" sz="1075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1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2025 Growth and Diversification Plan Full Review</a:t>
            </a:r>
            <a:endParaRPr lang="en-US" sz="110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540"/>
              </a:lnSpc>
            </a:pPr>
            <a:endParaRPr lang="en-US" sz="1075" b="1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E5FD9E9-838A-71F7-DCCD-1CDBBCCBA090}"/>
              </a:ext>
            </a:extLst>
          </p:cNvPr>
          <p:cNvSpPr txBox="1"/>
          <p:nvPr/>
        </p:nvSpPr>
        <p:spPr>
          <a:xfrm>
            <a:off x="514350" y="1494633"/>
            <a:ext cx="5453391" cy="233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Regional SWOT Overview</a:t>
            </a:r>
            <a:endParaRPr lang="en-US" sz="1375" b="1" dirty="0">
              <a:latin typeface="Open Sans Bold"/>
              <a:ea typeface="Open Sans Bold"/>
              <a:cs typeface="Open Sans Bold"/>
            </a:endParaRPr>
          </a:p>
        </p:txBody>
      </p:sp>
      <p:graphicFrame>
        <p:nvGraphicFramePr>
          <p:cNvPr id="1927" name="Diagram 1926">
            <a:extLst>
              <a:ext uri="{FF2B5EF4-FFF2-40B4-BE49-F238E27FC236}">
                <a16:creationId xmlns:a16="http://schemas.microsoft.com/office/drawing/2014/main" id="{404F8DA0-9ED4-FC2D-13D2-AFFF016F8CF9}"/>
              </a:ext>
            </a:extLst>
          </p:cNvPr>
          <p:cNvGraphicFramePr/>
          <p:nvPr/>
        </p:nvGraphicFramePr>
        <p:xfrm>
          <a:off x="498524" y="1893868"/>
          <a:ext cx="3924300" cy="389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E354C6-7BD6-7494-38A5-C43201BCBAF6}"/>
              </a:ext>
            </a:extLst>
          </p:cNvPr>
          <p:cNvGraphicFramePr/>
          <p:nvPr/>
        </p:nvGraphicFramePr>
        <p:xfrm>
          <a:off x="4721176" y="1937534"/>
          <a:ext cx="39243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1487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E665-3DE0-1531-DA94-C6EFA94A3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C0E772-2F51-53DC-1603-544317244DC6}"/>
              </a:ext>
            </a:extLst>
          </p:cNvPr>
          <p:cNvGrpSpPr/>
          <p:nvPr/>
        </p:nvGrpSpPr>
        <p:grpSpPr>
          <a:xfrm>
            <a:off x="-1843" y="857250"/>
            <a:ext cx="9145843" cy="382982"/>
            <a:chOff x="0" y="0"/>
            <a:chExt cx="4817563" cy="20173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4EBCC24-FC49-3789-46B7-B31AAA940272}"/>
                </a:ext>
              </a:extLst>
            </p:cNvPr>
            <p:cNvSpPr/>
            <p:nvPr/>
          </p:nvSpPr>
          <p:spPr>
            <a:xfrm>
              <a:off x="0" y="0"/>
              <a:ext cx="4817563" cy="201735"/>
            </a:xfrm>
            <a:custGeom>
              <a:avLst/>
              <a:gdLst/>
              <a:ahLst/>
              <a:cxnLst/>
              <a:rect l="l" t="t" r="r" b="b"/>
              <a:pathLst>
                <a:path w="4817563" h="201735">
                  <a:moveTo>
                    <a:pt x="0" y="0"/>
                  </a:moveTo>
                  <a:lnTo>
                    <a:pt x="4817563" y="0"/>
                  </a:lnTo>
                  <a:lnTo>
                    <a:pt x="4817563" y="201735"/>
                  </a:lnTo>
                  <a:lnTo>
                    <a:pt x="0" y="201735"/>
                  </a:lnTo>
                  <a:close/>
                </a:path>
              </a:pathLst>
            </a:custGeom>
            <a:solidFill>
              <a:srgbClr val="1E3092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FD2BF22-05E3-836A-090E-11635C1D8681}"/>
                </a:ext>
              </a:extLst>
            </p:cNvPr>
            <p:cNvSpPr txBox="1"/>
            <p:nvPr/>
          </p:nvSpPr>
          <p:spPr>
            <a:xfrm>
              <a:off x="0" y="-38100"/>
              <a:ext cx="4817563" cy="23983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1200" dirty="0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264CFC5-1B15-DFCD-8CF5-BD449D2FF794}"/>
              </a:ext>
            </a:extLst>
          </p:cNvPr>
          <p:cNvSpPr txBox="1"/>
          <p:nvPr/>
        </p:nvSpPr>
        <p:spPr>
          <a:xfrm>
            <a:off x="150199" y="946030"/>
            <a:ext cx="8676761" cy="17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b="1" dirty="0">
                <a:solidFill>
                  <a:srgbClr val="B6BC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GoVA Region 8  |</a:t>
            </a:r>
            <a:r>
              <a:rPr lang="en-US" sz="11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2025 Growth and Diversification Plan Full Review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1B9D19B-4B03-C983-36E2-F6EDAEE2FD89}"/>
              </a:ext>
            </a:extLst>
          </p:cNvPr>
          <p:cNvSpPr txBox="1">
            <a:spLocks/>
          </p:cNvSpPr>
          <p:nvPr/>
        </p:nvSpPr>
        <p:spPr>
          <a:xfrm>
            <a:off x="275534" y="1533511"/>
            <a:ext cx="8591089" cy="4553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/>
              <a:t>Plan Review Timeline &amp; Next Steps</a:t>
            </a:r>
          </a:p>
        </p:txBody>
      </p:sp>
      <p:pic>
        <p:nvPicPr>
          <p:cNvPr id="6" name="Picture 5" descr="A group of green and blue text&#10;&#10;AI-generated content may be incorrect.">
            <a:extLst>
              <a:ext uri="{FF2B5EF4-FFF2-40B4-BE49-F238E27FC236}">
                <a16:creationId xmlns:a16="http://schemas.microsoft.com/office/drawing/2014/main" id="{EFC6E0C9-3616-54EF-AE75-6A351602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32552" r="2526" b="30990"/>
          <a:stretch/>
        </p:blipFill>
        <p:spPr>
          <a:xfrm>
            <a:off x="38100" y="2209800"/>
            <a:ext cx="9088484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een and purple logo">
            <a:extLst>
              <a:ext uri="{FF2B5EF4-FFF2-40B4-BE49-F238E27FC236}">
                <a16:creationId xmlns:a16="http://schemas.microsoft.com/office/drawing/2014/main" id="{A4EB29B3-1B43-DBFB-31D4-156F2F864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38400" cy="98296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66D27-4A6B-0375-8E9E-E26A36B60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619" y="1447800"/>
            <a:ext cx="4114801" cy="4691063"/>
          </a:xfrm>
        </p:spPr>
        <p:txBody>
          <a:bodyPr/>
          <a:lstStyle/>
          <a:p>
            <a:r>
              <a:rPr lang="en-US" b="1" u="sng" dirty="0"/>
              <a:t>Upcoming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7/31 </a:t>
            </a:r>
            <a:r>
              <a:rPr lang="en-US" dirty="0"/>
              <a:t>Virginia Intern Day (Harrisonburg)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8/1 </a:t>
            </a:r>
            <a:r>
              <a:rPr lang="en-US" dirty="0"/>
              <a:t>  </a:t>
            </a:r>
            <a:r>
              <a:rPr lang="en-US" dirty="0" err="1"/>
              <a:t>BluePrint</a:t>
            </a:r>
            <a:r>
              <a:rPr lang="en-US" dirty="0"/>
              <a:t> 2035 (Lexington)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9/9  </a:t>
            </a:r>
            <a:r>
              <a:rPr lang="en-US" dirty="0"/>
              <a:t> GO Virginia State Board Mtg (Richmond)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9/15 </a:t>
            </a:r>
            <a:r>
              <a:rPr lang="en-US" dirty="0"/>
              <a:t>G&amp;D Plan Draft due to DHCD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9/17-19 </a:t>
            </a:r>
            <a:r>
              <a:rPr lang="en-US" dirty="0"/>
              <a:t> VEDA Fall Conference (Harrisonburg)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9/19</a:t>
            </a:r>
            <a:r>
              <a:rPr lang="en-US" dirty="0"/>
              <a:t> Planning Grants due to DHCD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9/26</a:t>
            </a:r>
            <a:r>
              <a:rPr lang="en-US" dirty="0"/>
              <a:t> Per-Capita Grants due to R8 Exec. Dir.</a:t>
            </a:r>
          </a:p>
          <a:p>
            <a:r>
              <a:rPr lang="en-US" b="1" u="sng" dirty="0"/>
              <a:t>Q3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to DHCD Annual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Grant(s) State Board Approval – Sept.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Distribute TPI Report – Q&amp;A R8 Virtual Mtg.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G&amp;D Plan – Oct.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Website Improvement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Grant Application Submissions – Oct.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Clarke Co. Extended Due Diligence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TPI Implementation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AA905-3CD6-0653-E12E-0B8BAF414E34}"/>
              </a:ext>
            </a:extLst>
          </p:cNvPr>
          <p:cNvSpPr txBox="1"/>
          <p:nvPr/>
        </p:nvSpPr>
        <p:spPr>
          <a:xfrm>
            <a:off x="432619" y="40867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Director’s Report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78FA9D-E58B-544A-AB15-AC26A2ABDA4E}"/>
              </a:ext>
            </a:extLst>
          </p:cNvPr>
          <p:cNvSpPr txBox="1">
            <a:spLocks/>
          </p:cNvSpPr>
          <p:nvPr/>
        </p:nvSpPr>
        <p:spPr bwMode="auto">
          <a:xfrm>
            <a:off x="4876800" y="1435100"/>
            <a:ext cx="4114801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u="sng" kern="0" dirty="0"/>
              <a:t>Statewide AI Initiatives:</a:t>
            </a:r>
          </a:p>
          <a:p>
            <a:r>
              <a:rPr lang="en-US" kern="0" dirty="0">
                <a:hlinkClick r:id="rId3"/>
              </a:rPr>
              <a:t>Virginia AI Landscape Assessment Survey</a:t>
            </a:r>
            <a:endParaRPr lang="en-US" kern="0" dirty="0"/>
          </a:p>
          <a:p>
            <a:r>
              <a:rPr lang="en-US" kern="0" dirty="0"/>
              <a:t>VA Chamber Foundation + GO Virginia</a:t>
            </a:r>
          </a:p>
          <a:p>
            <a:r>
              <a:rPr lang="en-US" kern="0" dirty="0"/>
              <a:t>Complete by July 31</a:t>
            </a:r>
            <a:r>
              <a:rPr lang="en-US" kern="0" baseline="30000" dirty="0"/>
              <a:t>st</a:t>
            </a:r>
            <a:endParaRPr lang="en-US" kern="0" dirty="0"/>
          </a:p>
          <a:p>
            <a:endParaRPr lang="en-US" kern="0" dirty="0"/>
          </a:p>
          <a:p>
            <a:r>
              <a:rPr lang="en-US" kern="0" dirty="0">
                <a:hlinkClick r:id="rId4"/>
              </a:rPr>
              <a:t>www.VirginiaHasJobs.com/AI</a:t>
            </a:r>
            <a:r>
              <a:rPr lang="en-US" kern="0" dirty="0"/>
              <a:t> Career Launch Pad</a:t>
            </a:r>
          </a:p>
          <a:p>
            <a:r>
              <a:rPr lang="en-US" kern="0" dirty="0"/>
              <a:t>Governor Press Release 7/15/25</a:t>
            </a:r>
          </a:p>
          <a:p>
            <a:r>
              <a:rPr lang="en-US" kern="0" dirty="0"/>
              <a:t>In Partnership w/ Google: Available </a:t>
            </a:r>
            <a:r>
              <a:rPr lang="en-US" kern="0" dirty="0" err="1"/>
              <a:t>Scholorships</a:t>
            </a:r>
            <a:endParaRPr lang="en-US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/>
              <a:t>Google AI Essentials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/>
              <a:t>Google Career Certificates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  <a:p>
            <a:r>
              <a:rPr lang="en-US" b="1" u="sng" dirty="0"/>
              <a:t>Stay Connected: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Govirginiaregion8.org/Events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LinkedIn: @GO Virginia Region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Facebook: @GO Virginia Region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Instagram: @gova_r8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Email: alison@govirginiaregion8.org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6253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5885E-1134-832F-5CE4-59545F82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DC8E6F33-F650-8FD9-F773-C77BEA41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3F42D038-64FF-CF88-8489-9CBEEAB98E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1BE76AF-4F8E-2DAA-E018-40818F0295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Report Contents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82E47C38-9672-31BC-967B-265CD5D71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58FEEDC-EDEF-50DC-B4CC-36D064AB3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2348282"/>
            <a:ext cx="7467602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kern="0" dirty="0">
                <a:latin typeface="45 Helvetica Light" pitchFamily="-87" charset="0"/>
              </a:rPr>
              <a:t>Actionable Recommendations</a:t>
            </a:r>
          </a:p>
          <a:p>
            <a:pPr algn="l" eaLnBrk="1" hangingPunct="1"/>
            <a:r>
              <a:rPr lang="en-US" altLang="en-US" sz="2400" kern="0" dirty="0">
                <a:latin typeface="45 Helvetica Light" pitchFamily="-87" charset="0"/>
              </a:rPr>
              <a:t>Situational Analysis</a:t>
            </a:r>
          </a:p>
          <a:p>
            <a:pPr marL="404813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45 Helvetica Light" pitchFamily="-87" charset="0"/>
              </a:rPr>
              <a:t>Labor Demand</a:t>
            </a:r>
          </a:p>
          <a:p>
            <a:pPr marL="404813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800" kern="0" dirty="0">
                <a:latin typeface="45 Helvetica Light" pitchFamily="-87" charset="0"/>
              </a:rPr>
              <a:t>Labor Supply</a:t>
            </a:r>
          </a:p>
          <a:p>
            <a:pPr marL="119063" lvl="1" algn="l" eaLnBrk="1" hangingPunct="1"/>
            <a:r>
              <a:rPr lang="en-US" altLang="en-US" sz="2400" kern="0" dirty="0">
                <a:latin typeface="45 Helvetica Light" pitchFamily="-87" charset="0"/>
              </a:rPr>
              <a:t>Gap Analysis</a:t>
            </a:r>
          </a:p>
          <a:p>
            <a:pPr marL="119063" lvl="1" algn="l" eaLnBrk="1" hangingPunct="1"/>
            <a:r>
              <a:rPr lang="en-US" altLang="en-US" sz="2400" kern="0" dirty="0">
                <a:latin typeface="45 Helvetica Light" pitchFamily="-87" charset="0"/>
              </a:rPr>
              <a:t>Key Findings</a:t>
            </a:r>
          </a:p>
          <a:p>
            <a:pPr marL="119063" lvl="1" algn="l" eaLnBrk="1" hangingPunct="1"/>
            <a:r>
              <a:rPr lang="en-US" altLang="en-US" sz="2400" kern="0" dirty="0">
                <a:latin typeface="45 Helvetica Light" pitchFamily="-87" charset="0"/>
              </a:rPr>
              <a:t>Education and Training Asset Map</a:t>
            </a:r>
          </a:p>
          <a:p>
            <a:pPr marL="461963" lvl="1" indent="-342900" algn="l" eaLnBrk="1" hangingPunct="1"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45 Helvetica Light" pitchFamily="-87" charset="0"/>
              </a:rPr>
              <a:t>Used both quantitative and qualitative methods</a:t>
            </a:r>
          </a:p>
          <a:p>
            <a:pPr marL="461963" lvl="1" indent="-342900" algn="l" eaLnBrk="1" hangingPunct="1">
              <a:buFont typeface="Wingdings" panose="05000000000000000000" pitchFamily="2" charset="2"/>
              <a:buChar char="Ø"/>
            </a:pPr>
            <a:r>
              <a:rPr lang="en-US" altLang="en-US" sz="1800" kern="0" dirty="0">
                <a:latin typeface="45 Helvetica Light" pitchFamily="-87" charset="0"/>
              </a:rPr>
              <a:t>Extensive research and citations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2400" kern="0" dirty="0"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FF1DDBA-FAF3-8831-49FD-71A86E085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hand writing a word on a white board&#10;&#10;AI-generated content may be incorrect.">
            <a:extLst>
              <a:ext uri="{FF2B5EF4-FFF2-40B4-BE49-F238E27FC236}">
                <a16:creationId xmlns:a16="http://schemas.microsoft.com/office/drawing/2014/main" id="{AC75671A-D3BB-6D5E-628B-2B141D450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24487" y="2076774"/>
            <a:ext cx="3200400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D1E14-259A-9156-E9DC-373BAEB50D50}"/>
              </a:ext>
            </a:extLst>
          </p:cNvPr>
          <p:cNvSpPr txBox="1">
            <a:spLocks noChangeAspect="1"/>
          </p:cNvSpPr>
          <p:nvPr/>
        </p:nvSpPr>
        <p:spPr>
          <a:xfrm>
            <a:off x="5424487" y="8172775"/>
            <a:ext cx="3200400" cy="8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thebluediamondgallery.com/handwriting/m/methodolog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1661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E84A-5934-DAAC-FE37-AA9F3B19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61707CB0-9520-F7A9-756B-A61B41AC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339DE9B-ED87-7EBC-CF45-9F08AA479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288316"/>
            <a:ext cx="7226767" cy="1143000"/>
          </a:xfrm>
        </p:spPr>
        <p:txBody>
          <a:bodyPr/>
          <a:lstStyle/>
          <a:p>
            <a:pPr algn="r" eaLnBrk="1" hangingPunct="1"/>
            <a:r>
              <a:rPr lang="en-US" altLang="en-US" sz="3200" b="1" dirty="0">
                <a:solidFill>
                  <a:srgbClr val="940803"/>
                </a:solidFill>
              </a:rPr>
              <a:t>GO Virginia Region 8 </a:t>
            </a:r>
            <a:br>
              <a:rPr lang="en-US" altLang="en-US" sz="3200" b="1" dirty="0">
                <a:solidFill>
                  <a:srgbClr val="940803"/>
                </a:solidFill>
              </a:rPr>
            </a:br>
            <a:r>
              <a:rPr lang="en-US" altLang="en-US" sz="3200" b="1" dirty="0">
                <a:solidFill>
                  <a:srgbClr val="940803"/>
                </a:solidFill>
              </a:rPr>
              <a:t>Talent Pathways Initiative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50F2241-1548-A726-6FEB-F81693D77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3354" y="1804471"/>
            <a:ext cx="8715375" cy="420039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latin typeface="45 Helvetica Light" pitchFamily="-87" charset="0"/>
              </a:rPr>
              <a:t>Actionable Recommendations &amp; Funding Priorities</a:t>
            </a:r>
            <a:endParaRPr lang="en-US" altLang="en-US" sz="2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C8C4ADF-1BB7-CC83-92FB-AE6DA6990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BB9D76C-91BF-E48A-8084-0C21AE83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8282"/>
            <a:ext cx="8428038" cy="397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1800" b="1" kern="0" dirty="0">
                <a:latin typeface="45 Helvetica Light" pitchFamily="-87" charset="0"/>
              </a:rPr>
              <a:t>Five main challenges exist </a:t>
            </a:r>
            <a:r>
              <a:rPr lang="en-US" altLang="en-US" sz="1800" kern="0" dirty="0">
                <a:latin typeface="45 Helvetica Light" pitchFamily="-87" charset="0"/>
              </a:rPr>
              <a:t>that these recommendations are designed to address:</a:t>
            </a:r>
          </a:p>
          <a:p>
            <a:pPr marL="231775" indent="-227013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An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overall shortage of workers </a:t>
            </a:r>
            <a:r>
              <a:rPr lang="en-US" altLang="en-US" sz="1800" kern="0" dirty="0">
                <a:latin typeface="45 Helvetica Light" pitchFamily="-87" charset="0"/>
              </a:rPr>
              <a:t>for available jobs in Manufacturing and Transportation &amp; Logistics.</a:t>
            </a:r>
          </a:p>
          <a:p>
            <a:pPr marL="231775" indent="-227013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An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inability of employers to engage all sources of talent </a:t>
            </a:r>
            <a:r>
              <a:rPr lang="en-US" altLang="en-US" sz="1800" kern="0" dirty="0">
                <a:latin typeface="45 Helvetica Light" pitchFamily="-87" charset="0"/>
              </a:rPr>
              <a:t>in the region, particularly non-college bound high school seniors, older workers or those who have not been in education programs, individuals with disabilities and neurodivergent people, and those who are long-term unemployed.</a:t>
            </a:r>
          </a:p>
          <a:p>
            <a:pPr marL="231775" indent="-227013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Opportunities to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retain workers </a:t>
            </a:r>
            <a:r>
              <a:rPr lang="en-US" altLang="en-US" sz="1800" kern="0" dirty="0">
                <a:latin typeface="45 Helvetica Light" pitchFamily="-87" charset="0"/>
              </a:rPr>
              <a:t>and promote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longer term labor force attachment</a:t>
            </a:r>
            <a:r>
              <a:rPr lang="en-US" altLang="en-US" sz="1800" kern="0" dirty="0">
                <a:latin typeface="45 Helvetica Light" pitchFamily="-87" charset="0"/>
              </a:rPr>
              <a:t>.</a:t>
            </a:r>
          </a:p>
          <a:p>
            <a:pPr marL="231775" indent="-227013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Worker shortcomings in using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critical analysis or adaptability to changing job roles </a:t>
            </a:r>
            <a:r>
              <a:rPr lang="en-US" altLang="en-US" sz="1800" kern="0" dirty="0">
                <a:latin typeface="45 Helvetica Light" pitchFamily="-87" charset="0"/>
              </a:rPr>
              <a:t>and tasks, new technology, or changing market conditions.</a:t>
            </a:r>
          </a:p>
          <a:p>
            <a:pPr marL="231775" indent="-227013" algn="l" eaLnBrk="1" hangingPunct="1">
              <a:buFont typeface="+mj-lt"/>
              <a:buAutoNum type="arabicPeriod"/>
            </a:pPr>
            <a:r>
              <a:rPr lang="en-US" altLang="en-US" sz="1800" kern="0" dirty="0">
                <a:latin typeface="45 Helvetica Light" pitchFamily="-87" charset="0"/>
              </a:rPr>
              <a:t>Deploying talent strategies on a </a:t>
            </a:r>
            <a:r>
              <a:rPr lang="en-US" altLang="en-US" sz="1800" b="1" kern="0" dirty="0">
                <a:solidFill>
                  <a:srgbClr val="C00000"/>
                </a:solidFill>
                <a:latin typeface="45 Helvetica Light" pitchFamily="-87" charset="0"/>
              </a:rPr>
              <a:t>regional and comprehensive basis </a:t>
            </a:r>
            <a:r>
              <a:rPr lang="en-US" altLang="en-US" sz="1800" kern="0" dirty="0">
                <a:latin typeface="45 Helvetica Light" pitchFamily="-87" charset="0"/>
              </a:rPr>
              <a:t>rather than on a case by case basis.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F8DBC5D-EA0F-2C8E-5E10-5B4B0FCEA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8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E84A-5934-DAAC-FE37-AA9F3B19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61707CB0-9520-F7A9-756B-A61B41ACE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339DE9B-ED87-7EBC-CF45-9F08AA479E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50F2241-1548-A726-6FEB-F81693D77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latin typeface="45 Helvetica Light" pitchFamily="-87" charset="0"/>
              </a:rPr>
              <a:t>Actionable Recommendations Structure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C8C4ADF-1BB7-CC83-92FB-AE6DA6990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BB9D76C-91BF-E48A-8084-0C21AE83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8" y="2348282"/>
            <a:ext cx="64595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2400" kern="0" dirty="0">
                <a:latin typeface="45 Helvetica Light" pitchFamily="-87" charset="0"/>
              </a:rPr>
              <a:t>Three Broad Funding Strategies:</a:t>
            </a:r>
          </a:p>
          <a:p>
            <a:pPr marL="457200" indent="-457200" algn="l" eaLnBrk="1" hangingPunct="1">
              <a:buAutoNum type="arabicPeriod"/>
            </a:pPr>
            <a:r>
              <a:rPr lang="en-US" altLang="en-US" sz="2400" kern="0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marL="457200" indent="-457200" algn="l" eaLnBrk="1" hangingPunct="1">
              <a:buAutoNum type="arabicPeriod"/>
            </a:pPr>
            <a:r>
              <a:rPr lang="en-US" altLang="en-US" sz="2400" kern="0" dirty="0">
                <a:solidFill>
                  <a:srgbClr val="00B050"/>
                </a:solidFill>
                <a:latin typeface="45 Helvetica Light" pitchFamily="-87" charset="0"/>
              </a:rPr>
              <a:t>Education and Training Alignment</a:t>
            </a:r>
          </a:p>
          <a:p>
            <a:pPr marL="457200" indent="-457200" algn="l" eaLnBrk="1" hangingPunct="1">
              <a:buAutoNum type="arabicPeriod"/>
            </a:pPr>
            <a:r>
              <a:rPr lang="en-US" altLang="en-US" sz="2400" kern="0" dirty="0">
                <a:solidFill>
                  <a:srgbClr val="00B050"/>
                </a:solidFill>
                <a:latin typeface="45 Helvetica Light" pitchFamily="-87" charset="0"/>
              </a:rPr>
              <a:t>Engaging all Sources of Talent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Summary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Region 8 Challenge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Particular Funding Strategy</a:t>
            </a:r>
          </a:p>
          <a:p>
            <a:pPr marL="742950" lvl="1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kern="0" dirty="0">
                <a:latin typeface="45 Helvetica Light" pitchFamily="-87" charset="0"/>
              </a:rPr>
              <a:t>Deliverables for the Particular Funding Strategy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2400" kern="0" dirty="0"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F8DBC5D-EA0F-2C8E-5E10-5B4B0FCEA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2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C6C64-5AAA-F5BF-0559-7844C555F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4510CB6B-60CB-CB6B-CB18-7279EA02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3548FAA-F0F3-7425-C29B-EA9E24D13F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235D180-1ACD-A9C2-4A19-7CE1EC3F06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Sector-Based Training and Partnerships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4B807609-23A3-6CF9-C8DC-3C4B590B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40CC8D0-F650-30F9-78EC-10736C32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442703"/>
            <a:ext cx="8469311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b="1" kern="0" dirty="0">
                <a:solidFill>
                  <a:srgbClr val="CC9900"/>
                </a:solidFill>
                <a:latin typeface="45 Helvetica Light" pitchFamily="-87" charset="0"/>
              </a:rPr>
              <a:t>Sector Coordination, Communication, and Business Engagement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Career Pathways, Job Roles, and Career Mobility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Job Development and Labor Force Attachment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Industry and Education Instructor Model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45 Helvetica Light" pitchFamily="-87" charset="0"/>
              <a:ea typeface="MS PGothic" panose="020B0600070205080204" pitchFamily="34" charset="-128"/>
              <a:cs typeface="+mn-cs"/>
            </a:endParaRPr>
          </a:p>
          <a:p>
            <a:pPr algn="l" eaLnBrk="1" hangingPunct="1"/>
            <a:endParaRPr lang="en-US" altLang="en-US" sz="2000" kern="0" dirty="0"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EEB6D2B-FC97-3029-545B-A679960D31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4EA0-35EF-0330-90D6-27502FE6D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B839E775-8FAC-5EC8-7AA4-01BEF80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F02C200-FD76-D182-AAA5-A479592D9B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147A788-971D-8E81-5D4B-DC35D30932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Education and Training Alignment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1EE882E-21CD-72DE-8EF8-EE8679C3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CE57EE9-91B1-A960-FF51-676A24084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452662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b="1" kern="0" dirty="0">
                <a:solidFill>
                  <a:srgbClr val="CC9900"/>
                </a:solidFill>
                <a:latin typeface="45 Helvetica Light" pitchFamily="-87" charset="0"/>
              </a:rPr>
              <a:t>Work-Based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45 Helvetica Light" pitchFamily="-87" charset="0"/>
                <a:ea typeface="MS PGothic" panose="020B0600070205080204" pitchFamily="34" charset="-128"/>
                <a:cs typeface="+mn-cs"/>
              </a:rPr>
              <a:t>Durable Skills Development</a:t>
            </a:r>
          </a:p>
          <a:p>
            <a:pPr algn="l" eaLnBrk="1" hangingPunct="1"/>
            <a:endParaRPr lang="en-US" altLang="en-US" sz="2400" b="1" kern="0" dirty="0">
              <a:solidFill>
                <a:srgbClr val="CC9900"/>
              </a:solidFill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E0C2A50-8262-0282-CD1B-805E68320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A4BFA-3D4D-D02E-2418-CBECCF3F7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3893FDF8-BC54-BE05-98B5-CC84C97C3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90F6E9B-BAE8-EA55-1DC0-D71F9EAE6C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76FAE9C0-8116-1C9D-5F72-BE4CFED9D5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1999" y="1755490"/>
            <a:ext cx="8258175" cy="106391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B050"/>
                </a:solidFill>
                <a:latin typeface="45 Helvetica Light" pitchFamily="-87" charset="0"/>
              </a:rPr>
              <a:t>Engaging All Sources of Talent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117DA507-78DD-778F-71F0-BAB2A589B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834A44A-756D-C069-E78A-2187AAC0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500287"/>
            <a:ext cx="8047039" cy="3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b="1" kern="0" dirty="0">
                <a:solidFill>
                  <a:srgbClr val="CC9900"/>
                </a:solidFill>
                <a:latin typeface="45 Helvetica Light" pitchFamily="-87" charset="0"/>
              </a:rPr>
              <a:t>Expansion of Talent Pipeline</a:t>
            </a:r>
          </a:p>
          <a:p>
            <a:pPr algn="l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b="1" kern="0" dirty="0">
                <a:solidFill>
                  <a:srgbClr val="CC9900"/>
                </a:solidFill>
                <a:latin typeface="45 Helvetica Light" pitchFamily="-87" charset="0"/>
              </a:rPr>
              <a:t>Community and Family Outreach and Industry Exposure</a:t>
            </a:r>
          </a:p>
          <a:p>
            <a:pPr algn="l" eaLnBrk="1" hangingPunct="1"/>
            <a:endParaRPr lang="en-US" altLang="en-US" sz="2400" b="1" kern="0" dirty="0">
              <a:solidFill>
                <a:srgbClr val="CC9900"/>
              </a:solidFill>
              <a:latin typeface="45 Helvetica Light" pitchFamily="-87" charset="0"/>
            </a:endParaRPr>
          </a:p>
          <a:p>
            <a:pPr algn="l" eaLnBrk="1" hangingPunct="1"/>
            <a:endParaRPr lang="en-US" altLang="en-US" sz="2400" b="1" kern="0" dirty="0">
              <a:solidFill>
                <a:srgbClr val="CC9900"/>
              </a:solidFill>
              <a:latin typeface="45 Helvetica Light" pitchFamily="-87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5C3C1A-68D1-E8CB-AEDD-E04F405EAE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4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1F545-029B-D80D-4E50-080DB042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P-Slide1">
            <a:extLst>
              <a:ext uri="{FF2B5EF4-FFF2-40B4-BE49-F238E27FC236}">
                <a16:creationId xmlns:a16="http://schemas.microsoft.com/office/drawing/2014/main" id="{2BC52434-D332-E985-1DA3-833FEF72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4C1D5B41-553F-1BBC-A953-84EEE262CE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0129" y="288316"/>
            <a:ext cx="6751638" cy="1143000"/>
          </a:xfrm>
        </p:spPr>
        <p:txBody>
          <a:bodyPr/>
          <a:lstStyle/>
          <a:p>
            <a:pPr algn="r" eaLnBrk="1" hangingPunct="1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GO Virginia Region 8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40803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Talent Pathways Initiative</a:t>
            </a:r>
            <a:endParaRPr lang="en-US" altLang="en-US" sz="3200" b="1" dirty="0">
              <a:solidFill>
                <a:srgbClr val="940803"/>
              </a:solidFill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670D5BC-4E98-5D64-BE48-2A733B7785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2912" y="2209800"/>
            <a:ext cx="8258175" cy="106391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45 Helvetica Light" pitchFamily="-87" charset="0"/>
              </a:rPr>
              <a:t>Questions?</a:t>
            </a: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  <a:p>
            <a:pPr algn="l" eaLnBrk="1" hangingPunct="1"/>
            <a:endParaRPr lang="en-US" altLang="en-US" sz="1800" dirty="0">
              <a:latin typeface="45 Helvetica Light" pitchFamily="-87" charset="0"/>
            </a:endParaRPr>
          </a:p>
        </p:txBody>
      </p:sp>
      <p:pic>
        <p:nvPicPr>
          <p:cNvPr id="3079" name="Picture 2">
            <a:extLst>
              <a:ext uri="{FF2B5EF4-FFF2-40B4-BE49-F238E27FC236}">
                <a16:creationId xmlns:a16="http://schemas.microsoft.com/office/drawing/2014/main" id="{BADAE856-AB96-46D2-AB2E-90C4325DA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91225"/>
            <a:ext cx="27400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09D4BFF-E5A6-78D0-FDB4-375CF7D61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8" b="17647"/>
          <a:stretch/>
        </p:blipFill>
        <p:spPr bwMode="auto">
          <a:xfrm>
            <a:off x="4358430" y="5848635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1A455875-875F-225F-FBAF-EDD392908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1" y="2801302"/>
            <a:ext cx="5667375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02666" y="1371600"/>
            <a:ext cx="1426985" cy="743317"/>
          </a:xfrm>
          <a:custGeom>
            <a:avLst/>
            <a:gdLst/>
            <a:ahLst/>
            <a:cxnLst/>
            <a:rect l="l" t="t" r="r" b="b"/>
            <a:pathLst>
              <a:path w="2853969" h="1486633">
                <a:moveTo>
                  <a:pt x="0" y="0"/>
                </a:moveTo>
                <a:lnTo>
                  <a:pt x="2853969" y="0"/>
                </a:lnTo>
                <a:lnTo>
                  <a:pt x="2853969" y="1486633"/>
                </a:lnTo>
                <a:lnTo>
                  <a:pt x="0" y="1486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3" name="Freeform 3"/>
          <p:cNvSpPr/>
          <p:nvPr/>
        </p:nvSpPr>
        <p:spPr>
          <a:xfrm>
            <a:off x="514350" y="2661547"/>
            <a:ext cx="2004873" cy="2255482"/>
          </a:xfrm>
          <a:custGeom>
            <a:avLst/>
            <a:gdLst/>
            <a:ahLst/>
            <a:cxnLst/>
            <a:rect l="l" t="t" r="r" b="b"/>
            <a:pathLst>
              <a:path w="4009745" h="4510964">
                <a:moveTo>
                  <a:pt x="0" y="0"/>
                </a:moveTo>
                <a:lnTo>
                  <a:pt x="4009745" y="0"/>
                </a:lnTo>
                <a:lnTo>
                  <a:pt x="4009745" y="4510964"/>
                </a:lnTo>
                <a:lnTo>
                  <a:pt x="0" y="4510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grpSp>
        <p:nvGrpSpPr>
          <p:cNvPr id="4" name="Group 4"/>
          <p:cNvGrpSpPr/>
          <p:nvPr/>
        </p:nvGrpSpPr>
        <p:grpSpPr>
          <a:xfrm>
            <a:off x="2362200" y="3543300"/>
            <a:ext cx="6133070" cy="1629801"/>
            <a:chOff x="0" y="104775"/>
            <a:chExt cx="12384790" cy="4346136"/>
          </a:xfrm>
        </p:grpSpPr>
        <p:sp>
          <p:nvSpPr>
            <p:cNvPr id="5" name="TextBox 5"/>
            <p:cNvSpPr txBox="1"/>
            <p:nvPr/>
          </p:nvSpPr>
          <p:spPr>
            <a:xfrm>
              <a:off x="0" y="104775"/>
              <a:ext cx="12384790" cy="188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 b="1" dirty="0">
                  <a:solidFill>
                    <a:srgbClr val="1E3092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REGION 8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16855"/>
              <a:ext cx="12384790" cy="2634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25000"/>
                </a:lnSpc>
                <a:spcBef>
                  <a:spcPts val="300"/>
                </a:spcBef>
              </a:pPr>
              <a:r>
                <a:rPr lang="en-US" sz="2700" b="1" dirty="0">
                  <a:solidFill>
                    <a:srgbClr val="777FB8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Economic Growth &amp; Diversification Plan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160559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7895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822F9FF-B3B1-4861-8249-681EAB78F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0208E-AD74-4ADD-A089-74B05AE05B7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TS010378955</Template>
  <TotalTime>21294</TotalTime>
  <Words>736</Words>
  <Application>Microsoft Office PowerPoint</Application>
  <PresentationFormat>On-screen Show (4:3)</PresentationFormat>
  <Paragraphs>126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45 Helvetica Light</vt:lpstr>
      <vt:lpstr>Aptos</vt:lpstr>
      <vt:lpstr>Arial</vt:lpstr>
      <vt:lpstr>Calibri</vt:lpstr>
      <vt:lpstr>Montserrat Ultra-Bold</vt:lpstr>
      <vt:lpstr>Open Sans Bold</vt:lpstr>
      <vt:lpstr>Wingdings</vt:lpstr>
      <vt:lpstr>TS010378955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GO Virginia Region 8  Talent Pathways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Mason M Bishop</dc:creator>
  <cp:lastModifiedBy>Alison Varner-Denbigh</cp:lastModifiedBy>
  <cp:revision>94</cp:revision>
  <dcterms:created xsi:type="dcterms:W3CDTF">2013-03-08T02:53:53Z</dcterms:created>
  <dcterms:modified xsi:type="dcterms:W3CDTF">2025-07-22T01:56:29Z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TC103789559990</vt:lpwstr>
  </property>
</Properties>
</file>