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74" r:id="rId4"/>
    <p:sldId id="275" r:id="rId5"/>
  </p:sldIdLst>
  <p:sldSz cx="18288000" cy="10287000"/>
  <p:notesSz cx="6858000" cy="9144000"/>
  <p:embeddedFontLst>
    <p:embeddedFont>
      <p:font typeface="Montserrat Ultra-Bold" panose="020B0604020202020204" charset="0"/>
      <p:regular r:id="rId7"/>
    </p:embeddedFont>
    <p:embeddedFont>
      <p:font typeface="Open Sans Bold" panose="020B0604020202020204" charset="0"/>
      <p:regular r:id="rId8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0504D"/>
    <a:srgbClr val="8064A2"/>
    <a:srgbClr val="5EA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1" d="100"/>
          <a:sy n="51" d="100"/>
        </p:scale>
        <p:origin x="144" y="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57C9E-F21F-48EF-AA50-33942180AE5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EBCB562-D22B-433C-A01B-47459166BFF6}">
      <dgm:prSet phldr="0"/>
      <dgm:spPr/>
      <dgm:t>
        <a:bodyPr/>
        <a:lstStyle/>
        <a:p>
          <a:pPr algn="l" rtl="0"/>
          <a:r>
            <a:rPr lang="en-US" dirty="0">
              <a:latin typeface="Calibri"/>
            </a:rPr>
            <a:t>Stakeholder Engagement</a:t>
          </a:r>
        </a:p>
      </dgm:t>
    </dgm:pt>
    <dgm:pt modelId="{A32397C1-36D3-407B-BC61-4F175CCA7C58}" type="parTrans" cxnId="{A3C25D5F-BB4F-4EC2-A1E3-197DB2F4E4B0}">
      <dgm:prSet/>
      <dgm:spPr/>
      <dgm:t>
        <a:bodyPr/>
        <a:lstStyle/>
        <a:p>
          <a:endParaRPr lang="en-US"/>
        </a:p>
      </dgm:t>
    </dgm:pt>
    <dgm:pt modelId="{96FC0AA9-D689-4CE3-84F2-B831F58FFA78}" type="sibTrans" cxnId="{A3C25D5F-BB4F-4EC2-A1E3-197DB2F4E4B0}">
      <dgm:prSet/>
      <dgm:spPr/>
      <dgm:t>
        <a:bodyPr/>
        <a:lstStyle/>
        <a:p>
          <a:endParaRPr lang="en-US"/>
        </a:p>
      </dgm:t>
    </dgm:pt>
    <dgm:pt modelId="{D51AD816-3F8A-45D2-8B77-BB8D7E233922}">
      <dgm:prSet phldr="0"/>
      <dgm:spPr/>
      <dgm:t>
        <a:bodyPr/>
        <a:lstStyle/>
        <a:p>
          <a:pPr algn="l" rtl="0"/>
          <a:r>
            <a:rPr lang="en-US" dirty="0">
              <a:latin typeface="Calibri"/>
            </a:rPr>
            <a:t>Regional SWOT Analysis</a:t>
          </a:r>
        </a:p>
      </dgm:t>
    </dgm:pt>
    <dgm:pt modelId="{4649D70E-C736-46E5-9559-67E153995442}" type="parTrans" cxnId="{B8438E92-6CA5-45AA-BAC7-26093E89EFBB}">
      <dgm:prSet/>
      <dgm:spPr/>
      <dgm:t>
        <a:bodyPr/>
        <a:lstStyle/>
        <a:p>
          <a:endParaRPr lang="en-US"/>
        </a:p>
      </dgm:t>
    </dgm:pt>
    <dgm:pt modelId="{CAD9F9E9-729A-4F30-9B07-A88A99B8AFCF}" type="sibTrans" cxnId="{B8438E92-6CA5-45AA-BAC7-26093E89EFBB}">
      <dgm:prSet/>
      <dgm:spPr/>
      <dgm:t>
        <a:bodyPr/>
        <a:lstStyle/>
        <a:p>
          <a:endParaRPr lang="en-US"/>
        </a:p>
      </dgm:t>
    </dgm:pt>
    <dgm:pt modelId="{27B0E566-9366-4F19-858A-AFE0FC0C5F2D}">
      <dgm:prSet phldr="0"/>
      <dgm:spPr/>
      <dgm:t>
        <a:bodyPr/>
        <a:lstStyle/>
        <a:p>
          <a:pPr algn="l" rtl="0"/>
          <a:r>
            <a:rPr lang="en-US" dirty="0">
              <a:latin typeface="Calibri"/>
            </a:rPr>
            <a:t>Timeline &amp; Next Steps</a:t>
          </a:r>
        </a:p>
      </dgm:t>
    </dgm:pt>
    <dgm:pt modelId="{C401EEEF-C76F-4D87-969E-0E185279C0A8}" type="parTrans" cxnId="{079437A1-D69B-4107-83A5-B2721A39B03F}">
      <dgm:prSet/>
      <dgm:spPr/>
      <dgm:t>
        <a:bodyPr/>
        <a:lstStyle/>
        <a:p>
          <a:endParaRPr lang="en-US"/>
        </a:p>
      </dgm:t>
    </dgm:pt>
    <dgm:pt modelId="{0E82B5AD-A34E-4401-B66D-659ADFCB087D}" type="sibTrans" cxnId="{079437A1-D69B-4107-83A5-B2721A39B03F}">
      <dgm:prSet/>
      <dgm:spPr/>
      <dgm:t>
        <a:bodyPr/>
        <a:lstStyle/>
        <a:p>
          <a:endParaRPr lang="en-US"/>
        </a:p>
      </dgm:t>
    </dgm:pt>
    <dgm:pt modelId="{34C0AA49-D65A-447D-BBA4-8B8F0DECC7E1}" type="pres">
      <dgm:prSet presAssocID="{43557C9E-F21F-48EF-AA50-33942180AE55}" presName="linear" presStyleCnt="0">
        <dgm:presLayoutVars>
          <dgm:animLvl val="lvl"/>
          <dgm:resizeHandles val="exact"/>
        </dgm:presLayoutVars>
      </dgm:prSet>
      <dgm:spPr/>
    </dgm:pt>
    <dgm:pt modelId="{F530F7C9-318C-4B17-8EF7-2D43218F38C4}" type="pres">
      <dgm:prSet presAssocID="{4EBCB562-D22B-433C-A01B-47459166BFF6}" presName="parentText" presStyleLbl="node1" presStyleIdx="0" presStyleCnt="3" custLinFactNeighborX="-441" custLinFactNeighborY="13275">
        <dgm:presLayoutVars>
          <dgm:chMax val="0"/>
          <dgm:bulletEnabled val="1"/>
        </dgm:presLayoutVars>
      </dgm:prSet>
      <dgm:spPr/>
    </dgm:pt>
    <dgm:pt modelId="{92D741B1-721A-45B8-9B71-4BD8AEE1B450}" type="pres">
      <dgm:prSet presAssocID="{96FC0AA9-D689-4CE3-84F2-B831F58FFA78}" presName="spacer" presStyleCnt="0"/>
      <dgm:spPr/>
    </dgm:pt>
    <dgm:pt modelId="{B3633DA6-83F4-4C1C-997A-0B1E4CF15D03}" type="pres">
      <dgm:prSet presAssocID="{D51AD816-3F8A-45D2-8B77-BB8D7E233922}" presName="parentText" presStyleLbl="node1" presStyleIdx="1" presStyleCnt="3" custLinFactNeighborX="-221" custLinFactNeighborY="23757">
        <dgm:presLayoutVars>
          <dgm:chMax val="0"/>
          <dgm:bulletEnabled val="1"/>
        </dgm:presLayoutVars>
      </dgm:prSet>
      <dgm:spPr/>
    </dgm:pt>
    <dgm:pt modelId="{E8524228-574A-4FC0-8636-970C9877C958}" type="pres">
      <dgm:prSet presAssocID="{CAD9F9E9-729A-4F30-9B07-A88A99B8AFCF}" presName="spacer" presStyleCnt="0"/>
      <dgm:spPr/>
    </dgm:pt>
    <dgm:pt modelId="{80787581-D671-43D3-A922-7C799CA83892}" type="pres">
      <dgm:prSet presAssocID="{27B0E566-9366-4F19-858A-AFE0FC0C5F2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52B4B19-6DF0-4E69-9690-4294D467AF12}" type="presOf" srcId="{4EBCB562-D22B-433C-A01B-47459166BFF6}" destId="{F530F7C9-318C-4B17-8EF7-2D43218F38C4}" srcOrd="0" destOrd="0" presId="urn:microsoft.com/office/officeart/2005/8/layout/vList2"/>
    <dgm:cxn modelId="{8D42651D-4831-447C-8DB2-221499ED96E0}" type="presOf" srcId="{27B0E566-9366-4F19-858A-AFE0FC0C5F2D}" destId="{80787581-D671-43D3-A922-7C799CA83892}" srcOrd="0" destOrd="0" presId="urn:microsoft.com/office/officeart/2005/8/layout/vList2"/>
    <dgm:cxn modelId="{A3C25D5F-BB4F-4EC2-A1E3-197DB2F4E4B0}" srcId="{43557C9E-F21F-48EF-AA50-33942180AE55}" destId="{4EBCB562-D22B-433C-A01B-47459166BFF6}" srcOrd="0" destOrd="0" parTransId="{A32397C1-36D3-407B-BC61-4F175CCA7C58}" sibTransId="{96FC0AA9-D689-4CE3-84F2-B831F58FFA78}"/>
    <dgm:cxn modelId="{70D1744C-6C82-43F9-95EB-FD182BB54821}" type="presOf" srcId="{43557C9E-F21F-48EF-AA50-33942180AE55}" destId="{34C0AA49-D65A-447D-BBA4-8B8F0DECC7E1}" srcOrd="0" destOrd="0" presId="urn:microsoft.com/office/officeart/2005/8/layout/vList2"/>
    <dgm:cxn modelId="{B8438E92-6CA5-45AA-BAC7-26093E89EFBB}" srcId="{43557C9E-F21F-48EF-AA50-33942180AE55}" destId="{D51AD816-3F8A-45D2-8B77-BB8D7E233922}" srcOrd="1" destOrd="0" parTransId="{4649D70E-C736-46E5-9559-67E153995442}" sibTransId="{CAD9F9E9-729A-4F30-9B07-A88A99B8AFCF}"/>
    <dgm:cxn modelId="{079437A1-D69B-4107-83A5-B2721A39B03F}" srcId="{43557C9E-F21F-48EF-AA50-33942180AE55}" destId="{27B0E566-9366-4F19-858A-AFE0FC0C5F2D}" srcOrd="2" destOrd="0" parTransId="{C401EEEF-C76F-4D87-969E-0E185279C0A8}" sibTransId="{0E82B5AD-A34E-4401-B66D-659ADFCB087D}"/>
    <dgm:cxn modelId="{D33B3FF4-A823-4471-9C09-B5DB852407A7}" type="presOf" srcId="{D51AD816-3F8A-45D2-8B77-BB8D7E233922}" destId="{B3633DA6-83F4-4C1C-997A-0B1E4CF15D03}" srcOrd="0" destOrd="0" presId="urn:microsoft.com/office/officeart/2005/8/layout/vList2"/>
    <dgm:cxn modelId="{69FC5BE2-D6B4-4FA4-A207-E756F3FF195B}" type="presParOf" srcId="{34C0AA49-D65A-447D-BBA4-8B8F0DECC7E1}" destId="{F530F7C9-318C-4B17-8EF7-2D43218F38C4}" srcOrd="0" destOrd="0" presId="urn:microsoft.com/office/officeart/2005/8/layout/vList2"/>
    <dgm:cxn modelId="{1E26ED97-153A-437C-8951-07EAFC35B13E}" type="presParOf" srcId="{34C0AA49-D65A-447D-BBA4-8B8F0DECC7E1}" destId="{92D741B1-721A-45B8-9B71-4BD8AEE1B450}" srcOrd="1" destOrd="0" presId="urn:microsoft.com/office/officeart/2005/8/layout/vList2"/>
    <dgm:cxn modelId="{37C6BB37-19E0-42E7-B273-18877B2C50A2}" type="presParOf" srcId="{34C0AA49-D65A-447D-BBA4-8B8F0DECC7E1}" destId="{B3633DA6-83F4-4C1C-997A-0B1E4CF15D03}" srcOrd="2" destOrd="0" presId="urn:microsoft.com/office/officeart/2005/8/layout/vList2"/>
    <dgm:cxn modelId="{162522F0-ABDE-4B9E-A4B8-1C96834BFBCB}" type="presParOf" srcId="{34C0AA49-D65A-447D-BBA4-8B8F0DECC7E1}" destId="{E8524228-574A-4FC0-8636-970C9877C958}" srcOrd="3" destOrd="0" presId="urn:microsoft.com/office/officeart/2005/8/layout/vList2"/>
    <dgm:cxn modelId="{7B803030-63AF-4CC0-BAB5-B67675AE16D3}" type="presParOf" srcId="{34C0AA49-D65A-447D-BBA4-8B8F0DECC7E1}" destId="{80787581-D671-43D3-A922-7C799CA8389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557C9E-F21F-48EF-AA50-33942180AE5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51AD816-3F8A-45D2-8B77-BB8D7E233922}">
      <dgm:prSet phldr="0"/>
      <dgm:spPr/>
      <dgm:t>
        <a:bodyPr/>
        <a:lstStyle/>
        <a:p>
          <a:endParaRPr lang="en-US" b="0" dirty="0">
            <a:solidFill>
              <a:srgbClr val="444444"/>
            </a:solidFill>
            <a:latin typeface="Calibri"/>
          </a:endParaRPr>
        </a:p>
      </dgm:t>
    </dgm:pt>
    <dgm:pt modelId="{4649D70E-C736-46E5-9559-67E153995442}" type="parTrans" cxnId="{B8438E92-6CA5-45AA-BAC7-26093E89EFBB}">
      <dgm:prSet/>
      <dgm:spPr/>
      <dgm:t>
        <a:bodyPr/>
        <a:lstStyle/>
        <a:p>
          <a:endParaRPr lang="en-US"/>
        </a:p>
      </dgm:t>
    </dgm:pt>
    <dgm:pt modelId="{CAD9F9E9-729A-4F30-9B07-A88A99B8AFCF}" type="sibTrans" cxnId="{B8438E92-6CA5-45AA-BAC7-26093E89EFBB}">
      <dgm:prSet/>
      <dgm:spPr/>
      <dgm:t>
        <a:bodyPr/>
        <a:lstStyle/>
        <a:p>
          <a:endParaRPr lang="en-US"/>
        </a:p>
      </dgm:t>
    </dgm:pt>
    <dgm:pt modelId="{2E3B26FC-16AC-49B1-9638-C149F5653FA7}">
      <dgm:prSet phldr="0"/>
      <dgm:spPr/>
      <dgm:t>
        <a:bodyPr/>
        <a:lstStyle/>
        <a:p>
          <a:r>
            <a:rPr lang="en-US" b="0" dirty="0">
              <a:solidFill>
                <a:schemeClr val="tx1"/>
              </a:solidFill>
              <a:latin typeface="Calibri"/>
            </a:rPr>
            <a:t>Strengths</a:t>
          </a:r>
          <a:r>
            <a:rPr lang="en-US" b="0" dirty="0">
              <a:solidFill>
                <a:srgbClr val="444444"/>
              </a:solidFill>
              <a:latin typeface="Calibri"/>
            </a:rPr>
            <a:t> </a:t>
          </a:r>
        </a:p>
      </dgm:t>
    </dgm:pt>
    <dgm:pt modelId="{DA9EF5F0-7310-466D-9922-D4A2EF43097F}" type="parTrans" cxnId="{8EE688EA-C606-469A-85C7-561D229E5056}">
      <dgm:prSet/>
      <dgm:spPr/>
      <dgm:t>
        <a:bodyPr/>
        <a:lstStyle/>
        <a:p>
          <a:endParaRPr lang="en-US"/>
        </a:p>
      </dgm:t>
    </dgm:pt>
    <dgm:pt modelId="{5E22ADCD-9055-4C83-BEFE-5D003BCAD9DC}" type="sibTrans" cxnId="{8EE688EA-C606-469A-85C7-561D229E5056}">
      <dgm:prSet/>
      <dgm:spPr/>
      <dgm:t>
        <a:bodyPr/>
        <a:lstStyle/>
        <a:p>
          <a:endParaRPr lang="en-US"/>
        </a:p>
      </dgm:t>
    </dgm:pt>
    <dgm:pt modelId="{D9A6C7C9-D708-403E-B779-1CB2CC207BA5}">
      <dgm:prSet phldr="0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Strategic location along I-81, I-64, I-66 corridors</a:t>
          </a:r>
          <a:endParaRPr lang="en-US" b="0" dirty="0">
            <a:solidFill>
              <a:srgbClr val="444444"/>
            </a:solidFill>
            <a:latin typeface="Calibri"/>
          </a:endParaRPr>
        </a:p>
      </dgm:t>
    </dgm:pt>
    <dgm:pt modelId="{2A31F5F8-BBA6-41AB-807E-67C93E8A322E}" type="parTrans" cxnId="{8B14D0B7-3AC4-4B29-9E58-090701FE5E13}">
      <dgm:prSet/>
      <dgm:spPr/>
      <dgm:t>
        <a:bodyPr/>
        <a:lstStyle/>
        <a:p>
          <a:endParaRPr lang="en-US"/>
        </a:p>
      </dgm:t>
    </dgm:pt>
    <dgm:pt modelId="{E6A8E3EF-EFDA-4F09-A986-13D881291694}" type="sibTrans" cxnId="{8B14D0B7-3AC4-4B29-9E58-090701FE5E13}">
      <dgm:prSet/>
      <dgm:spPr/>
      <dgm:t>
        <a:bodyPr/>
        <a:lstStyle/>
        <a:p>
          <a:endParaRPr lang="en-US"/>
        </a:p>
      </dgm:t>
    </dgm:pt>
    <dgm:pt modelId="{D40FE17E-CBFD-4D06-B784-282C985B8C77}">
      <dgm:prSet phldr="0"/>
      <dgm:spPr>
        <a:solidFill>
          <a:srgbClr val="4F81BD"/>
        </a:solidFill>
      </dgm:spPr>
      <dgm:t>
        <a:bodyPr/>
        <a:lstStyle/>
        <a:p>
          <a:r>
            <a:rPr lang="en-US" b="0" dirty="0">
              <a:solidFill>
                <a:srgbClr val="444444"/>
              </a:solidFill>
              <a:latin typeface="Calibri"/>
            </a:rPr>
            <a:t>Opportunities</a:t>
          </a:r>
        </a:p>
      </dgm:t>
    </dgm:pt>
    <dgm:pt modelId="{9527B944-AFED-4B93-AB64-A9E67851D568}" type="parTrans" cxnId="{11D1EF4E-F007-438E-83EC-397EC38C316C}">
      <dgm:prSet/>
      <dgm:spPr/>
      <dgm:t>
        <a:bodyPr/>
        <a:lstStyle/>
        <a:p>
          <a:endParaRPr lang="en-US"/>
        </a:p>
      </dgm:t>
    </dgm:pt>
    <dgm:pt modelId="{9EEB8E4B-91E0-4F54-BE80-8A08CD29D622}" type="sibTrans" cxnId="{11D1EF4E-F007-438E-83EC-397EC38C316C}">
      <dgm:prSet/>
      <dgm:spPr/>
      <dgm:t>
        <a:bodyPr/>
        <a:lstStyle/>
        <a:p>
          <a:endParaRPr lang="en-US"/>
        </a:p>
      </dgm:t>
    </dgm:pt>
    <dgm:pt modelId="{5A21E790-8D2C-41C0-882A-28C15FBC7861}">
      <dgm:prSet phldr="0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b="0" i="0" dirty="0"/>
            <a:t>Expand workforce training collaborations</a:t>
          </a:r>
          <a:endParaRPr lang="en-US" sz="2800" b="0" dirty="0">
            <a:solidFill>
              <a:srgbClr val="444444"/>
            </a:solidFill>
            <a:latin typeface="Calibri"/>
          </a:endParaRPr>
        </a:p>
      </dgm:t>
    </dgm:pt>
    <dgm:pt modelId="{C42ED24A-82CF-4A60-B8AE-8C45CC0EDA84}" type="parTrans" cxnId="{DA97E39D-D7A7-4A85-9D7F-3F5422C319BF}">
      <dgm:prSet/>
      <dgm:spPr/>
      <dgm:t>
        <a:bodyPr/>
        <a:lstStyle/>
        <a:p>
          <a:endParaRPr lang="en-US"/>
        </a:p>
      </dgm:t>
    </dgm:pt>
    <dgm:pt modelId="{C7DE5007-60E0-4545-A469-DD882799CF31}" type="sibTrans" cxnId="{DA97E39D-D7A7-4A85-9D7F-3F5422C319BF}">
      <dgm:prSet/>
      <dgm:spPr/>
      <dgm:t>
        <a:bodyPr/>
        <a:lstStyle/>
        <a:p>
          <a:endParaRPr lang="en-US"/>
        </a:p>
      </dgm:t>
    </dgm:pt>
    <dgm:pt modelId="{3C7E40A5-AB50-46A1-9CB0-DC6C8D1C5818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Strong educational partnerships</a:t>
          </a:r>
        </a:p>
      </dgm:t>
    </dgm:pt>
    <dgm:pt modelId="{C5A8DA85-FF26-4539-82A3-9C8AE255DD87}" type="parTrans" cxnId="{02CF0A2A-FA38-4273-8651-F21F21429D24}">
      <dgm:prSet/>
      <dgm:spPr/>
      <dgm:t>
        <a:bodyPr/>
        <a:lstStyle/>
        <a:p>
          <a:endParaRPr lang="en-US"/>
        </a:p>
      </dgm:t>
    </dgm:pt>
    <dgm:pt modelId="{43A5E322-B849-404C-BD74-05AA86F4C9D7}" type="sibTrans" cxnId="{02CF0A2A-FA38-4273-8651-F21F21429D24}">
      <dgm:prSet/>
      <dgm:spPr/>
      <dgm:t>
        <a:bodyPr/>
        <a:lstStyle/>
        <a:p>
          <a:endParaRPr lang="en-US"/>
        </a:p>
      </dgm:t>
    </dgm:pt>
    <dgm:pt modelId="{D759FE3C-A831-4DCF-ABF9-B48775317D5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Diverse economic base and cross-sector growth</a:t>
          </a:r>
        </a:p>
      </dgm:t>
    </dgm:pt>
    <dgm:pt modelId="{E6E92E32-D464-443A-AC68-320757AF0A0A}" type="parTrans" cxnId="{22D95D43-22BB-4DF8-AA61-BB6227C46FC9}">
      <dgm:prSet/>
      <dgm:spPr/>
      <dgm:t>
        <a:bodyPr/>
        <a:lstStyle/>
        <a:p>
          <a:endParaRPr lang="en-US"/>
        </a:p>
      </dgm:t>
    </dgm:pt>
    <dgm:pt modelId="{7FEA1E7B-93B6-463B-A0DE-075D146A0821}" type="sibTrans" cxnId="{22D95D43-22BB-4DF8-AA61-BB6227C46FC9}">
      <dgm:prSet/>
      <dgm:spPr/>
      <dgm:t>
        <a:bodyPr/>
        <a:lstStyle/>
        <a:p>
          <a:endParaRPr lang="en-US"/>
        </a:p>
      </dgm:t>
    </dgm:pt>
    <dgm:pt modelId="{A693D2EA-0FBE-48A8-A308-AA4C07942B2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b="0" i="0" dirty="0"/>
            <a:t>Redevelop underutilized properties</a:t>
          </a:r>
        </a:p>
      </dgm:t>
    </dgm:pt>
    <dgm:pt modelId="{891064A6-1F6A-4205-B9A2-3593E27BC16C}" type="parTrans" cxnId="{59473DD2-1B9B-457A-AEA3-B1EACE90D993}">
      <dgm:prSet/>
      <dgm:spPr/>
      <dgm:t>
        <a:bodyPr/>
        <a:lstStyle/>
        <a:p>
          <a:endParaRPr lang="en-US"/>
        </a:p>
      </dgm:t>
    </dgm:pt>
    <dgm:pt modelId="{7CD46E63-67B9-482D-8140-988DABC75B28}" type="sibTrans" cxnId="{59473DD2-1B9B-457A-AEA3-B1EACE90D993}">
      <dgm:prSet/>
      <dgm:spPr/>
      <dgm:t>
        <a:bodyPr/>
        <a:lstStyle/>
        <a:p>
          <a:endParaRPr lang="en-US"/>
        </a:p>
      </dgm:t>
    </dgm:pt>
    <dgm:pt modelId="{18363955-0437-4DBF-A440-AE3A06B74BE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b="0" i="0" dirty="0"/>
            <a:t>Build on health systems talent pipeline models</a:t>
          </a:r>
        </a:p>
      </dgm:t>
    </dgm:pt>
    <dgm:pt modelId="{5FE62F5B-B7B3-4B38-A5AD-C9B8CC21BFCB}" type="parTrans" cxnId="{5187DB3F-DDC2-43FB-8F95-D2BD6090E406}">
      <dgm:prSet/>
      <dgm:spPr/>
      <dgm:t>
        <a:bodyPr/>
        <a:lstStyle/>
        <a:p>
          <a:endParaRPr lang="en-US"/>
        </a:p>
      </dgm:t>
    </dgm:pt>
    <dgm:pt modelId="{E1652E7D-F0FC-46A5-8073-0B9433841E80}" type="sibTrans" cxnId="{5187DB3F-DDC2-43FB-8F95-D2BD6090E406}">
      <dgm:prSet/>
      <dgm:spPr/>
      <dgm:t>
        <a:bodyPr/>
        <a:lstStyle/>
        <a:p>
          <a:endParaRPr lang="en-US"/>
        </a:p>
      </dgm:t>
    </dgm:pt>
    <dgm:pt modelId="{65F540F0-4002-4167-BDE6-0AFC8AF828BB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b="0" i="0" dirty="0"/>
            <a:t>Capture student population with new opportunities</a:t>
          </a:r>
        </a:p>
      </dgm:t>
    </dgm:pt>
    <dgm:pt modelId="{17E34010-B844-4021-852B-A9D3F69C7BCE}" type="parTrans" cxnId="{4EF5C536-EECB-422A-9F60-8B2AF6EEB1A0}">
      <dgm:prSet/>
      <dgm:spPr/>
      <dgm:t>
        <a:bodyPr/>
        <a:lstStyle/>
        <a:p>
          <a:endParaRPr lang="en-US"/>
        </a:p>
      </dgm:t>
    </dgm:pt>
    <dgm:pt modelId="{D5E91106-168B-4C5E-B5E8-9EA7EF1F8B03}" type="sibTrans" cxnId="{4EF5C536-EECB-422A-9F60-8B2AF6EEB1A0}">
      <dgm:prSet/>
      <dgm:spPr/>
      <dgm:t>
        <a:bodyPr/>
        <a:lstStyle/>
        <a:p>
          <a:endParaRPr lang="en-US"/>
        </a:p>
      </dgm:t>
    </dgm:pt>
    <dgm:pt modelId="{1B874068-19EF-4F28-B00B-D4DB02F71DBF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800" b="0" i="0" dirty="0"/>
            <a:t>Regional broadband expansion (VATI grant)</a:t>
          </a:r>
        </a:p>
      </dgm:t>
    </dgm:pt>
    <dgm:pt modelId="{AB686C24-354C-4A62-A1EC-8051280E2CEF}" type="parTrans" cxnId="{3E409A17-6AFD-4342-A0F4-DE169AD6A1A0}">
      <dgm:prSet/>
      <dgm:spPr/>
      <dgm:t>
        <a:bodyPr/>
        <a:lstStyle/>
        <a:p>
          <a:endParaRPr lang="en-US"/>
        </a:p>
      </dgm:t>
    </dgm:pt>
    <dgm:pt modelId="{20287DAE-5A9B-451F-96F5-520180A99588}" type="sibTrans" cxnId="{3E409A17-6AFD-4342-A0F4-DE169AD6A1A0}">
      <dgm:prSet/>
      <dgm:spPr/>
      <dgm:t>
        <a:bodyPr/>
        <a:lstStyle/>
        <a:p>
          <a:endParaRPr lang="en-US"/>
        </a:p>
      </dgm:t>
    </dgm:pt>
    <dgm:pt modelId="{101004FB-D0FB-4FDA-A713-C0BF3714DF23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Agricultural Heritage</a:t>
          </a:r>
        </a:p>
      </dgm:t>
    </dgm:pt>
    <dgm:pt modelId="{F16BA766-E02D-42C3-B985-4007D75ACA15}" type="parTrans" cxnId="{0D12FB66-9DED-4E3D-B1EB-F6E0C1214DCD}">
      <dgm:prSet/>
      <dgm:spPr/>
      <dgm:t>
        <a:bodyPr/>
        <a:lstStyle/>
        <a:p>
          <a:endParaRPr lang="en-US"/>
        </a:p>
      </dgm:t>
    </dgm:pt>
    <dgm:pt modelId="{D8227678-D0A2-49A7-A060-F17E04DE8A6E}" type="sibTrans" cxnId="{0D12FB66-9DED-4E3D-B1EB-F6E0C1214DCD}">
      <dgm:prSet/>
      <dgm:spPr/>
      <dgm:t>
        <a:bodyPr/>
        <a:lstStyle/>
        <a:p>
          <a:endParaRPr lang="en-US"/>
        </a:p>
      </dgm:t>
    </dgm:pt>
    <dgm:pt modelId="{6A4B1513-E629-4933-8F24-875F57824E9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High quality of life and lower cost of living</a:t>
          </a:r>
        </a:p>
      </dgm:t>
    </dgm:pt>
    <dgm:pt modelId="{05215219-4990-4F95-B2DF-F6BE53689199}" type="parTrans" cxnId="{7FE95E33-34C3-4FE1-9853-E204C5F6A18B}">
      <dgm:prSet/>
      <dgm:spPr/>
      <dgm:t>
        <a:bodyPr/>
        <a:lstStyle/>
        <a:p>
          <a:endParaRPr lang="en-US"/>
        </a:p>
      </dgm:t>
    </dgm:pt>
    <dgm:pt modelId="{C11959ED-6A7D-41D5-A1A6-2210A61687C1}" type="sibTrans" cxnId="{7FE95E33-34C3-4FE1-9853-E204C5F6A18B}">
      <dgm:prSet/>
      <dgm:spPr/>
      <dgm:t>
        <a:bodyPr/>
        <a:lstStyle/>
        <a:p>
          <a:endParaRPr lang="en-US"/>
        </a:p>
      </dgm:t>
    </dgm:pt>
    <dgm:pt modelId="{34C0AA49-D65A-447D-BBA4-8B8F0DECC7E1}" type="pres">
      <dgm:prSet presAssocID="{43557C9E-F21F-48EF-AA50-33942180AE55}" presName="linear" presStyleCnt="0">
        <dgm:presLayoutVars>
          <dgm:animLvl val="lvl"/>
          <dgm:resizeHandles val="exact"/>
        </dgm:presLayoutVars>
      </dgm:prSet>
      <dgm:spPr/>
    </dgm:pt>
    <dgm:pt modelId="{4E61E1C8-8956-4218-8DFB-32434FB3A1D8}" type="pres">
      <dgm:prSet presAssocID="{2E3B26FC-16AC-49B1-9638-C149F5653FA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91D565-8EBB-434B-8B1E-90CDCF795076}" type="pres">
      <dgm:prSet presAssocID="{2E3B26FC-16AC-49B1-9638-C149F5653FA7}" presName="childText" presStyleLbl="revTx" presStyleIdx="0" presStyleCnt="2">
        <dgm:presLayoutVars>
          <dgm:bulletEnabled val="1"/>
        </dgm:presLayoutVars>
      </dgm:prSet>
      <dgm:spPr/>
    </dgm:pt>
    <dgm:pt modelId="{8986F1F3-85AC-4A72-B9C7-E1B2C41B9BB4}" type="pres">
      <dgm:prSet presAssocID="{D40FE17E-CBFD-4D06-B784-282C985B8C7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760C3A-807C-425B-9857-8731B53D9267}" type="pres">
      <dgm:prSet presAssocID="{D40FE17E-CBFD-4D06-B784-282C985B8C7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E409A17-6AFD-4342-A0F4-DE169AD6A1A0}" srcId="{D40FE17E-CBFD-4D06-B784-282C985B8C77}" destId="{1B874068-19EF-4F28-B00B-D4DB02F71DBF}" srcOrd="4" destOrd="0" parTransId="{AB686C24-354C-4A62-A1EC-8051280E2CEF}" sibTransId="{20287DAE-5A9B-451F-96F5-520180A99588}"/>
    <dgm:cxn modelId="{D46A3621-4074-4239-94A0-B8862DC2397D}" type="presOf" srcId="{6A4B1513-E629-4933-8F24-875F57824E96}" destId="{C191D565-8EBB-434B-8B1E-90CDCF795076}" srcOrd="0" destOrd="2" presId="urn:microsoft.com/office/officeart/2005/8/layout/vList2"/>
    <dgm:cxn modelId="{02CF0A2A-FA38-4273-8651-F21F21429D24}" srcId="{2E3B26FC-16AC-49B1-9638-C149F5653FA7}" destId="{3C7E40A5-AB50-46A1-9CB0-DC6C8D1C5818}" srcOrd="1" destOrd="0" parTransId="{C5A8DA85-FF26-4539-82A3-9C8AE255DD87}" sibTransId="{43A5E322-B849-404C-BD74-05AA86F4C9D7}"/>
    <dgm:cxn modelId="{7FE95E33-34C3-4FE1-9853-E204C5F6A18B}" srcId="{2E3B26FC-16AC-49B1-9638-C149F5653FA7}" destId="{6A4B1513-E629-4933-8F24-875F57824E96}" srcOrd="2" destOrd="0" parTransId="{05215219-4990-4F95-B2DF-F6BE53689199}" sibTransId="{C11959ED-6A7D-41D5-A1A6-2210A61687C1}"/>
    <dgm:cxn modelId="{4EF5C536-EECB-422A-9F60-8B2AF6EEB1A0}" srcId="{D40FE17E-CBFD-4D06-B784-282C985B8C77}" destId="{65F540F0-4002-4167-BDE6-0AFC8AF828BB}" srcOrd="3" destOrd="0" parTransId="{17E34010-B844-4021-852B-A9D3F69C7BCE}" sibTransId="{D5E91106-168B-4C5E-B5E8-9EA7EF1F8B03}"/>
    <dgm:cxn modelId="{20BBE23C-7FAD-4D6D-8804-A5697243A47F}" type="presOf" srcId="{A693D2EA-0FBE-48A8-A308-AA4C07942B22}" destId="{F7760C3A-807C-425B-9857-8731B53D9267}" srcOrd="0" destOrd="1" presId="urn:microsoft.com/office/officeart/2005/8/layout/vList2"/>
    <dgm:cxn modelId="{5187DB3F-DDC2-43FB-8F95-D2BD6090E406}" srcId="{D40FE17E-CBFD-4D06-B784-282C985B8C77}" destId="{18363955-0437-4DBF-A440-AE3A06B74BE8}" srcOrd="2" destOrd="0" parTransId="{5FE62F5B-B7B3-4B38-A5AD-C9B8CC21BFCB}" sibTransId="{E1652E7D-F0FC-46A5-8073-0B9433841E80}"/>
    <dgm:cxn modelId="{22D95D43-22BB-4DF8-AA61-BB6227C46FC9}" srcId="{2E3B26FC-16AC-49B1-9638-C149F5653FA7}" destId="{D759FE3C-A831-4DCF-ABF9-B48775317D54}" srcOrd="3" destOrd="0" parTransId="{E6E92E32-D464-443A-AC68-320757AF0A0A}" sibTransId="{7FEA1E7B-93B6-463B-A0DE-075D146A0821}"/>
    <dgm:cxn modelId="{247A1466-BF24-465D-9514-F666A710273B}" type="presOf" srcId="{101004FB-D0FB-4FDA-A713-C0BF3714DF23}" destId="{C191D565-8EBB-434B-8B1E-90CDCF795076}" srcOrd="0" destOrd="4" presId="urn:microsoft.com/office/officeart/2005/8/layout/vList2"/>
    <dgm:cxn modelId="{0D12FB66-9DED-4E3D-B1EB-F6E0C1214DCD}" srcId="{2E3B26FC-16AC-49B1-9638-C149F5653FA7}" destId="{101004FB-D0FB-4FDA-A713-C0BF3714DF23}" srcOrd="4" destOrd="0" parTransId="{F16BA766-E02D-42C3-B985-4007D75ACA15}" sibTransId="{D8227678-D0A2-49A7-A060-F17E04DE8A6E}"/>
    <dgm:cxn modelId="{312AF76B-86F3-4983-8D54-26E6CEF3D7F6}" type="presOf" srcId="{D40FE17E-CBFD-4D06-B784-282C985B8C77}" destId="{8986F1F3-85AC-4A72-B9C7-E1B2C41B9BB4}" srcOrd="0" destOrd="0" presId="urn:microsoft.com/office/officeart/2005/8/layout/vList2"/>
    <dgm:cxn modelId="{70D1744C-6C82-43F9-95EB-FD182BB54821}" type="presOf" srcId="{43557C9E-F21F-48EF-AA50-33942180AE55}" destId="{34C0AA49-D65A-447D-BBA4-8B8F0DECC7E1}" srcOrd="0" destOrd="0" presId="urn:microsoft.com/office/officeart/2005/8/layout/vList2"/>
    <dgm:cxn modelId="{11D1EF4E-F007-438E-83EC-397EC38C316C}" srcId="{43557C9E-F21F-48EF-AA50-33942180AE55}" destId="{D40FE17E-CBFD-4D06-B784-282C985B8C77}" srcOrd="1" destOrd="0" parTransId="{9527B944-AFED-4B93-AB64-A9E67851D568}" sibTransId="{9EEB8E4B-91E0-4F54-BE80-8A08CD29D622}"/>
    <dgm:cxn modelId="{F63B5B7A-B59D-4DBE-A488-CD47CDC3CFB8}" type="presOf" srcId="{D9A6C7C9-D708-403E-B779-1CB2CC207BA5}" destId="{C191D565-8EBB-434B-8B1E-90CDCF795076}" srcOrd="0" destOrd="0" presId="urn:microsoft.com/office/officeart/2005/8/layout/vList2"/>
    <dgm:cxn modelId="{B8438E92-6CA5-45AA-BAC7-26093E89EFBB}" srcId="{2E3B26FC-16AC-49B1-9638-C149F5653FA7}" destId="{D51AD816-3F8A-45D2-8B77-BB8D7E233922}" srcOrd="5" destOrd="0" parTransId="{4649D70E-C736-46E5-9559-67E153995442}" sibTransId="{CAD9F9E9-729A-4F30-9B07-A88A99B8AFCF}"/>
    <dgm:cxn modelId="{FE1F479A-F4E1-4DA2-B572-3E373263D75E}" type="presOf" srcId="{5A21E790-8D2C-41C0-882A-28C15FBC7861}" destId="{F7760C3A-807C-425B-9857-8731B53D9267}" srcOrd="0" destOrd="0" presId="urn:microsoft.com/office/officeart/2005/8/layout/vList2"/>
    <dgm:cxn modelId="{26B80E9C-8C97-4E58-9AAF-25D66C8E6A03}" type="presOf" srcId="{D51AD816-3F8A-45D2-8B77-BB8D7E233922}" destId="{C191D565-8EBB-434B-8B1E-90CDCF795076}" srcOrd="0" destOrd="5" presId="urn:microsoft.com/office/officeart/2005/8/layout/vList2"/>
    <dgm:cxn modelId="{DA97E39D-D7A7-4A85-9D7F-3F5422C319BF}" srcId="{D40FE17E-CBFD-4D06-B784-282C985B8C77}" destId="{5A21E790-8D2C-41C0-882A-28C15FBC7861}" srcOrd="0" destOrd="0" parTransId="{C42ED24A-82CF-4A60-B8AE-8C45CC0EDA84}" sibTransId="{C7DE5007-60E0-4545-A469-DD882799CF31}"/>
    <dgm:cxn modelId="{0FFFBEA7-E810-415E-90C5-CA2835C4A2CA}" type="presOf" srcId="{1B874068-19EF-4F28-B00B-D4DB02F71DBF}" destId="{F7760C3A-807C-425B-9857-8731B53D9267}" srcOrd="0" destOrd="4" presId="urn:microsoft.com/office/officeart/2005/8/layout/vList2"/>
    <dgm:cxn modelId="{1F8E59AE-FAFA-4C3A-88A0-22A07FDFE09A}" type="presOf" srcId="{D759FE3C-A831-4DCF-ABF9-B48775317D54}" destId="{C191D565-8EBB-434B-8B1E-90CDCF795076}" srcOrd="0" destOrd="3" presId="urn:microsoft.com/office/officeart/2005/8/layout/vList2"/>
    <dgm:cxn modelId="{8B14D0B7-3AC4-4B29-9E58-090701FE5E13}" srcId="{2E3B26FC-16AC-49B1-9638-C149F5653FA7}" destId="{D9A6C7C9-D708-403E-B779-1CB2CC207BA5}" srcOrd="0" destOrd="0" parTransId="{2A31F5F8-BBA6-41AB-807E-67C93E8A322E}" sibTransId="{E6A8E3EF-EFDA-4F09-A986-13D881291694}"/>
    <dgm:cxn modelId="{2CB5A9C0-804B-4A8C-9B8F-C0EE1F0696DE}" type="presOf" srcId="{2E3B26FC-16AC-49B1-9638-C149F5653FA7}" destId="{4E61E1C8-8956-4218-8DFB-32434FB3A1D8}" srcOrd="0" destOrd="0" presId="urn:microsoft.com/office/officeart/2005/8/layout/vList2"/>
    <dgm:cxn modelId="{68609BC9-C872-4209-8B06-F22006D50117}" type="presOf" srcId="{18363955-0437-4DBF-A440-AE3A06B74BE8}" destId="{F7760C3A-807C-425B-9857-8731B53D9267}" srcOrd="0" destOrd="2" presId="urn:microsoft.com/office/officeart/2005/8/layout/vList2"/>
    <dgm:cxn modelId="{59473DD2-1B9B-457A-AEA3-B1EACE90D993}" srcId="{D40FE17E-CBFD-4D06-B784-282C985B8C77}" destId="{A693D2EA-0FBE-48A8-A308-AA4C07942B22}" srcOrd="1" destOrd="0" parTransId="{891064A6-1F6A-4205-B9A2-3593E27BC16C}" sibTransId="{7CD46E63-67B9-482D-8140-988DABC75B28}"/>
    <dgm:cxn modelId="{7B3EE5DC-C8E8-407D-9C98-C52EAE04C025}" type="presOf" srcId="{3C7E40A5-AB50-46A1-9CB0-DC6C8D1C5818}" destId="{C191D565-8EBB-434B-8B1E-90CDCF795076}" srcOrd="0" destOrd="1" presId="urn:microsoft.com/office/officeart/2005/8/layout/vList2"/>
    <dgm:cxn modelId="{8EE688EA-C606-469A-85C7-561D229E5056}" srcId="{43557C9E-F21F-48EF-AA50-33942180AE55}" destId="{2E3B26FC-16AC-49B1-9638-C149F5653FA7}" srcOrd="0" destOrd="0" parTransId="{DA9EF5F0-7310-466D-9922-D4A2EF43097F}" sibTransId="{5E22ADCD-9055-4C83-BEFE-5D003BCAD9DC}"/>
    <dgm:cxn modelId="{B92599FE-3A8F-4C18-85E7-8B70B10E2D89}" type="presOf" srcId="{65F540F0-4002-4167-BDE6-0AFC8AF828BB}" destId="{F7760C3A-807C-425B-9857-8731B53D9267}" srcOrd="0" destOrd="3" presId="urn:microsoft.com/office/officeart/2005/8/layout/vList2"/>
    <dgm:cxn modelId="{5B55E454-4994-4BF9-A0BA-8A20BD4B418E}" type="presParOf" srcId="{34C0AA49-D65A-447D-BBA4-8B8F0DECC7E1}" destId="{4E61E1C8-8956-4218-8DFB-32434FB3A1D8}" srcOrd="0" destOrd="0" presId="urn:microsoft.com/office/officeart/2005/8/layout/vList2"/>
    <dgm:cxn modelId="{82A2A131-A078-42B8-B855-255A06162597}" type="presParOf" srcId="{34C0AA49-D65A-447D-BBA4-8B8F0DECC7E1}" destId="{C191D565-8EBB-434B-8B1E-90CDCF795076}" srcOrd="1" destOrd="0" presId="urn:microsoft.com/office/officeart/2005/8/layout/vList2"/>
    <dgm:cxn modelId="{69A04834-D648-4174-8330-37AA3EF87A8C}" type="presParOf" srcId="{34C0AA49-D65A-447D-BBA4-8B8F0DECC7E1}" destId="{8986F1F3-85AC-4A72-B9C7-E1B2C41B9BB4}" srcOrd="2" destOrd="0" presId="urn:microsoft.com/office/officeart/2005/8/layout/vList2"/>
    <dgm:cxn modelId="{EA613421-4772-4334-BDDD-13B51180C8B6}" type="presParOf" srcId="{34C0AA49-D65A-447D-BBA4-8B8F0DECC7E1}" destId="{F7760C3A-807C-425B-9857-8731B53D926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557C9E-F21F-48EF-AA50-33942180AE5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51AD816-3F8A-45D2-8B77-BB8D7E233922}">
      <dgm:prSet phldr="0"/>
      <dgm:spPr/>
      <dgm:t>
        <a:bodyPr/>
        <a:lstStyle/>
        <a:p>
          <a:endParaRPr lang="en-US" b="0" dirty="0">
            <a:solidFill>
              <a:srgbClr val="444444"/>
            </a:solidFill>
            <a:latin typeface="Calibri"/>
          </a:endParaRPr>
        </a:p>
      </dgm:t>
    </dgm:pt>
    <dgm:pt modelId="{4649D70E-C736-46E5-9559-67E153995442}" type="parTrans" cxnId="{B8438E92-6CA5-45AA-BAC7-26093E89EFBB}">
      <dgm:prSet/>
      <dgm:spPr/>
      <dgm:t>
        <a:bodyPr/>
        <a:lstStyle/>
        <a:p>
          <a:endParaRPr lang="en-US"/>
        </a:p>
      </dgm:t>
    </dgm:pt>
    <dgm:pt modelId="{CAD9F9E9-729A-4F30-9B07-A88A99B8AFCF}" type="sibTrans" cxnId="{B8438E92-6CA5-45AA-BAC7-26093E89EFBB}">
      <dgm:prSet/>
      <dgm:spPr/>
      <dgm:t>
        <a:bodyPr/>
        <a:lstStyle/>
        <a:p>
          <a:endParaRPr lang="en-US"/>
        </a:p>
      </dgm:t>
    </dgm:pt>
    <dgm:pt modelId="{2E3B26FC-16AC-49B1-9638-C149F5653FA7}">
      <dgm:prSet phldr="0"/>
      <dgm:spPr>
        <a:solidFill>
          <a:srgbClr val="8064A2"/>
        </a:solidFill>
      </dgm:spPr>
      <dgm:t>
        <a:bodyPr/>
        <a:lstStyle/>
        <a:p>
          <a:r>
            <a:rPr lang="en-US" b="0" dirty="0">
              <a:solidFill>
                <a:schemeClr val="tx1"/>
              </a:solidFill>
              <a:latin typeface="Calibri"/>
            </a:rPr>
            <a:t>Weaknesses</a:t>
          </a:r>
          <a:r>
            <a:rPr lang="en-US" b="0" dirty="0">
              <a:solidFill>
                <a:srgbClr val="444444"/>
              </a:solidFill>
              <a:latin typeface="Calibri"/>
            </a:rPr>
            <a:t> </a:t>
          </a:r>
        </a:p>
      </dgm:t>
    </dgm:pt>
    <dgm:pt modelId="{DA9EF5F0-7310-466D-9922-D4A2EF43097F}" type="parTrans" cxnId="{8EE688EA-C606-469A-85C7-561D229E5056}">
      <dgm:prSet/>
      <dgm:spPr/>
      <dgm:t>
        <a:bodyPr/>
        <a:lstStyle/>
        <a:p>
          <a:endParaRPr lang="en-US"/>
        </a:p>
      </dgm:t>
    </dgm:pt>
    <dgm:pt modelId="{5E22ADCD-9055-4C83-BEFE-5D003BCAD9DC}" type="sibTrans" cxnId="{8EE688EA-C606-469A-85C7-561D229E5056}">
      <dgm:prSet/>
      <dgm:spPr/>
      <dgm:t>
        <a:bodyPr/>
        <a:lstStyle/>
        <a:p>
          <a:endParaRPr lang="en-US"/>
        </a:p>
      </dgm:t>
    </dgm:pt>
    <dgm:pt modelId="{D9A6C7C9-D708-403E-B779-1CB2CC207BA5}">
      <dgm:prSet phldr="0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Aging workforce (32.9% aged 55+)</a:t>
          </a:r>
          <a:endParaRPr lang="en-US" b="0" dirty="0">
            <a:solidFill>
              <a:srgbClr val="444444"/>
            </a:solidFill>
            <a:latin typeface="Calibri"/>
          </a:endParaRPr>
        </a:p>
      </dgm:t>
    </dgm:pt>
    <dgm:pt modelId="{2A31F5F8-BBA6-41AB-807E-67C93E8A322E}" type="parTrans" cxnId="{8B14D0B7-3AC4-4B29-9E58-090701FE5E13}">
      <dgm:prSet/>
      <dgm:spPr/>
      <dgm:t>
        <a:bodyPr/>
        <a:lstStyle/>
        <a:p>
          <a:endParaRPr lang="en-US"/>
        </a:p>
      </dgm:t>
    </dgm:pt>
    <dgm:pt modelId="{E6A8E3EF-EFDA-4F09-A986-13D881291694}" type="sibTrans" cxnId="{8B14D0B7-3AC4-4B29-9E58-090701FE5E13}">
      <dgm:prSet/>
      <dgm:spPr/>
      <dgm:t>
        <a:bodyPr/>
        <a:lstStyle/>
        <a:p>
          <a:endParaRPr lang="en-US"/>
        </a:p>
      </dgm:t>
    </dgm:pt>
    <dgm:pt modelId="{D40FE17E-CBFD-4D06-B784-282C985B8C77}">
      <dgm:prSet phldr="0"/>
      <dgm:spPr>
        <a:solidFill>
          <a:srgbClr val="C0504D"/>
        </a:solidFill>
      </dgm:spPr>
      <dgm:t>
        <a:bodyPr/>
        <a:lstStyle/>
        <a:p>
          <a:r>
            <a:rPr lang="en-US" b="0" dirty="0">
              <a:solidFill>
                <a:srgbClr val="444444"/>
              </a:solidFill>
              <a:latin typeface="Calibri"/>
            </a:rPr>
            <a:t>Threats</a:t>
          </a:r>
        </a:p>
      </dgm:t>
    </dgm:pt>
    <dgm:pt modelId="{9527B944-AFED-4B93-AB64-A9E67851D568}" type="parTrans" cxnId="{11D1EF4E-F007-438E-83EC-397EC38C316C}">
      <dgm:prSet/>
      <dgm:spPr/>
      <dgm:t>
        <a:bodyPr/>
        <a:lstStyle/>
        <a:p>
          <a:endParaRPr lang="en-US"/>
        </a:p>
      </dgm:t>
    </dgm:pt>
    <dgm:pt modelId="{9EEB8E4B-91E0-4F54-BE80-8A08CD29D622}" type="sibTrans" cxnId="{11D1EF4E-F007-438E-83EC-397EC38C316C}">
      <dgm:prSet/>
      <dgm:spPr/>
      <dgm:t>
        <a:bodyPr/>
        <a:lstStyle/>
        <a:p>
          <a:endParaRPr lang="en-US"/>
        </a:p>
      </dgm:t>
    </dgm:pt>
    <dgm:pt modelId="{5A21E790-8D2C-41C0-882A-28C15FBC7861}">
      <dgm:prSet phldr="0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Critical worker shortages across sectors</a:t>
          </a:r>
          <a:endParaRPr lang="en-US" b="0" dirty="0">
            <a:solidFill>
              <a:srgbClr val="444444"/>
            </a:solidFill>
            <a:latin typeface="Calibri"/>
          </a:endParaRPr>
        </a:p>
      </dgm:t>
    </dgm:pt>
    <dgm:pt modelId="{C42ED24A-82CF-4A60-B8AE-8C45CC0EDA84}" type="parTrans" cxnId="{DA97E39D-D7A7-4A85-9D7F-3F5422C319BF}">
      <dgm:prSet/>
      <dgm:spPr/>
      <dgm:t>
        <a:bodyPr/>
        <a:lstStyle/>
        <a:p>
          <a:endParaRPr lang="en-US"/>
        </a:p>
      </dgm:t>
    </dgm:pt>
    <dgm:pt modelId="{C7DE5007-60E0-4545-A469-DD882799CF31}" type="sibTrans" cxnId="{DA97E39D-D7A7-4A85-9D7F-3F5422C319BF}">
      <dgm:prSet/>
      <dgm:spPr/>
      <dgm:t>
        <a:bodyPr/>
        <a:lstStyle/>
        <a:p>
          <a:endParaRPr lang="en-US"/>
        </a:p>
      </dgm:t>
    </dgm:pt>
    <dgm:pt modelId="{E2690240-0226-45D9-B525-D62FE47ACDD2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Youth outmigration to higher-wage areas</a:t>
          </a:r>
        </a:p>
      </dgm:t>
    </dgm:pt>
    <dgm:pt modelId="{4EABB38C-1553-4CA6-A721-E6347C390CFF}" type="parTrans" cxnId="{A044682A-17EB-45DA-89C5-D4494531DD3E}">
      <dgm:prSet/>
      <dgm:spPr/>
      <dgm:t>
        <a:bodyPr/>
        <a:lstStyle/>
        <a:p>
          <a:endParaRPr lang="en-US"/>
        </a:p>
      </dgm:t>
    </dgm:pt>
    <dgm:pt modelId="{951B8213-EB7C-4980-AFA6-9919F3F2B2D5}" type="sibTrans" cxnId="{A044682A-17EB-45DA-89C5-D4494531DD3E}">
      <dgm:prSet/>
      <dgm:spPr/>
      <dgm:t>
        <a:bodyPr/>
        <a:lstStyle/>
        <a:p>
          <a:endParaRPr lang="en-US"/>
        </a:p>
      </dgm:t>
    </dgm:pt>
    <dgm:pt modelId="{EBBFC44A-65D7-4AB0-95BF-57705F94EF3D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Below-average educational attainment</a:t>
          </a:r>
        </a:p>
      </dgm:t>
    </dgm:pt>
    <dgm:pt modelId="{C5EB2059-00E8-4386-A323-F064312B9A41}" type="parTrans" cxnId="{B1029AA1-E814-489A-A227-1EBBAF70C5AE}">
      <dgm:prSet/>
      <dgm:spPr/>
      <dgm:t>
        <a:bodyPr/>
        <a:lstStyle/>
        <a:p>
          <a:endParaRPr lang="en-US"/>
        </a:p>
      </dgm:t>
    </dgm:pt>
    <dgm:pt modelId="{642578BC-CD27-4BC8-9A03-AD88ABAAF66E}" type="sibTrans" cxnId="{B1029AA1-E814-489A-A227-1EBBAF70C5AE}">
      <dgm:prSet/>
      <dgm:spPr/>
      <dgm:t>
        <a:bodyPr/>
        <a:lstStyle/>
        <a:p>
          <a:endParaRPr lang="en-US"/>
        </a:p>
      </dgm:t>
    </dgm:pt>
    <dgm:pt modelId="{0B08B5D4-0197-49C8-8C35-39E431FCEEE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Limited incumbent worker training</a:t>
          </a:r>
        </a:p>
      </dgm:t>
    </dgm:pt>
    <dgm:pt modelId="{FBD20D8C-E260-4547-B867-86C703152CC4}" type="parTrans" cxnId="{8E795D63-798B-47C3-8E25-B17743E99494}">
      <dgm:prSet/>
      <dgm:spPr/>
      <dgm:t>
        <a:bodyPr/>
        <a:lstStyle/>
        <a:p>
          <a:endParaRPr lang="en-US"/>
        </a:p>
      </dgm:t>
    </dgm:pt>
    <dgm:pt modelId="{37CC6CD4-3DD6-4809-9C39-0BF9BA1639D0}" type="sibTrans" cxnId="{8E795D63-798B-47C3-8E25-B17743E99494}">
      <dgm:prSet/>
      <dgm:spPr/>
      <dgm:t>
        <a:bodyPr/>
        <a:lstStyle/>
        <a:p>
          <a:endParaRPr lang="en-US"/>
        </a:p>
      </dgm:t>
    </dgm:pt>
    <dgm:pt modelId="{811E9861-63C7-4299-871D-510012A0E484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sv-SE" b="0" i="0" dirty="0"/>
            <a:t>Skills gap in "essential skills"</a:t>
          </a:r>
        </a:p>
      </dgm:t>
    </dgm:pt>
    <dgm:pt modelId="{A57E47DA-98DD-4BFB-B5F2-EB66639ABAF4}" type="parTrans" cxnId="{87B0EF74-34FC-4713-BE92-B560AC2B4681}">
      <dgm:prSet/>
      <dgm:spPr/>
      <dgm:t>
        <a:bodyPr/>
        <a:lstStyle/>
        <a:p>
          <a:endParaRPr lang="en-US"/>
        </a:p>
      </dgm:t>
    </dgm:pt>
    <dgm:pt modelId="{9CCD1C3C-FF35-4F52-BA4F-3AD63414400C}" type="sibTrans" cxnId="{87B0EF74-34FC-4713-BE92-B560AC2B4681}">
      <dgm:prSet/>
      <dgm:spPr/>
      <dgm:t>
        <a:bodyPr/>
        <a:lstStyle/>
        <a:p>
          <a:endParaRPr lang="en-US"/>
        </a:p>
      </dgm:t>
    </dgm:pt>
    <dgm:pt modelId="{B5A7A9E4-A32E-40F4-A304-60988CDCE4B9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Housing affordability challenges</a:t>
          </a:r>
        </a:p>
      </dgm:t>
    </dgm:pt>
    <dgm:pt modelId="{9C8B2B24-75BB-449E-ACF0-6E2711128BBD}" type="parTrans" cxnId="{B47162EF-AD77-4601-85A0-DD2F490D0A24}">
      <dgm:prSet/>
      <dgm:spPr/>
      <dgm:t>
        <a:bodyPr/>
        <a:lstStyle/>
        <a:p>
          <a:endParaRPr lang="en-US"/>
        </a:p>
      </dgm:t>
    </dgm:pt>
    <dgm:pt modelId="{0C4FFF99-FDC5-4B3C-9A96-A9E50E97F5DC}" type="sibTrans" cxnId="{B47162EF-AD77-4601-85A0-DD2F490D0A24}">
      <dgm:prSet/>
      <dgm:spPr/>
      <dgm:t>
        <a:bodyPr/>
        <a:lstStyle/>
        <a:p>
          <a:endParaRPr lang="en-US"/>
        </a:p>
      </dgm:t>
    </dgm:pt>
    <dgm:pt modelId="{19DF6B9B-8992-4A01-94A6-56E3926DB0F5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Dwindling # of available classified sites</a:t>
          </a:r>
        </a:p>
      </dgm:t>
    </dgm:pt>
    <dgm:pt modelId="{FF149851-B4A2-4AF8-B38D-20E8A96E7DBB}" type="parTrans" cxnId="{8B57F976-6E64-4791-86FD-AFB3D37E437B}">
      <dgm:prSet/>
      <dgm:spPr/>
      <dgm:t>
        <a:bodyPr/>
        <a:lstStyle/>
        <a:p>
          <a:endParaRPr lang="en-US"/>
        </a:p>
      </dgm:t>
    </dgm:pt>
    <dgm:pt modelId="{DA49DC5E-AD0D-4C2A-9718-423E66BC3147}" type="sibTrans" cxnId="{8B57F976-6E64-4791-86FD-AFB3D37E437B}">
      <dgm:prSet/>
      <dgm:spPr/>
      <dgm:t>
        <a:bodyPr/>
        <a:lstStyle/>
        <a:p>
          <a:endParaRPr lang="en-US"/>
        </a:p>
      </dgm:t>
    </dgm:pt>
    <dgm:pt modelId="{0BF0F1F7-7A26-492D-AC7C-3CC04D66F11F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Structural Barriers - Transportation, childcare, rural infrastructure gaps</a:t>
          </a:r>
        </a:p>
      </dgm:t>
    </dgm:pt>
    <dgm:pt modelId="{AED77F9C-5E2F-4562-8DA6-84525801839E}" type="parTrans" cxnId="{4C444AA5-448E-4548-A801-EF3C5F3E952B}">
      <dgm:prSet/>
      <dgm:spPr/>
      <dgm:t>
        <a:bodyPr/>
        <a:lstStyle/>
        <a:p>
          <a:endParaRPr lang="en-US"/>
        </a:p>
      </dgm:t>
    </dgm:pt>
    <dgm:pt modelId="{1F630621-DFE0-435D-BB9D-7B63EC779DE1}" type="sibTrans" cxnId="{4C444AA5-448E-4548-A801-EF3C5F3E952B}">
      <dgm:prSet/>
      <dgm:spPr/>
      <dgm:t>
        <a:bodyPr/>
        <a:lstStyle/>
        <a:p>
          <a:endParaRPr lang="en-US"/>
        </a:p>
      </dgm:t>
    </dgm:pt>
    <dgm:pt modelId="{2B9A4C1E-A8D8-44C3-93AF-158AD44D724B}">
      <dgm:prSet phldr="0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b="0" i="0" dirty="0"/>
            <a:t>Aging infrastructure constraints</a:t>
          </a:r>
          <a:endParaRPr lang="en-US" b="0" dirty="0">
            <a:solidFill>
              <a:srgbClr val="444444"/>
            </a:solidFill>
            <a:latin typeface="Calibri"/>
          </a:endParaRPr>
        </a:p>
      </dgm:t>
    </dgm:pt>
    <dgm:pt modelId="{8F8D57BC-0968-404E-B22D-B390D086BC6C}" type="parTrans" cxnId="{BFA2B0A1-FC92-4D8E-8C8A-3E3C179CD82B}">
      <dgm:prSet/>
      <dgm:spPr/>
      <dgm:t>
        <a:bodyPr/>
        <a:lstStyle/>
        <a:p>
          <a:endParaRPr lang="en-US"/>
        </a:p>
      </dgm:t>
    </dgm:pt>
    <dgm:pt modelId="{872FB021-142A-492A-A453-8626509A7100}" type="sibTrans" cxnId="{BFA2B0A1-FC92-4D8E-8C8A-3E3C179CD82B}">
      <dgm:prSet/>
      <dgm:spPr/>
      <dgm:t>
        <a:bodyPr/>
        <a:lstStyle/>
        <a:p>
          <a:endParaRPr lang="en-US"/>
        </a:p>
      </dgm:t>
    </dgm:pt>
    <dgm:pt modelId="{34C0AA49-D65A-447D-BBA4-8B8F0DECC7E1}" type="pres">
      <dgm:prSet presAssocID="{43557C9E-F21F-48EF-AA50-33942180AE55}" presName="linear" presStyleCnt="0">
        <dgm:presLayoutVars>
          <dgm:animLvl val="lvl"/>
          <dgm:resizeHandles val="exact"/>
        </dgm:presLayoutVars>
      </dgm:prSet>
      <dgm:spPr/>
    </dgm:pt>
    <dgm:pt modelId="{4E61E1C8-8956-4218-8DFB-32434FB3A1D8}" type="pres">
      <dgm:prSet presAssocID="{2E3B26FC-16AC-49B1-9638-C149F5653FA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191D565-8EBB-434B-8B1E-90CDCF795076}" type="pres">
      <dgm:prSet presAssocID="{2E3B26FC-16AC-49B1-9638-C149F5653FA7}" presName="childText" presStyleLbl="revTx" presStyleIdx="0" presStyleCnt="2">
        <dgm:presLayoutVars>
          <dgm:bulletEnabled val="1"/>
        </dgm:presLayoutVars>
      </dgm:prSet>
      <dgm:spPr/>
    </dgm:pt>
    <dgm:pt modelId="{8986F1F3-85AC-4A72-B9C7-E1B2C41B9BB4}" type="pres">
      <dgm:prSet presAssocID="{D40FE17E-CBFD-4D06-B784-282C985B8C7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7760C3A-807C-425B-9857-8731B53D9267}" type="pres">
      <dgm:prSet presAssocID="{D40FE17E-CBFD-4D06-B784-282C985B8C7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9141D0B-A1E5-496F-AE39-D635D2BB50A6}" type="presOf" srcId="{E2690240-0226-45D9-B525-D62FE47ACDD2}" destId="{C191D565-8EBB-434B-8B1E-90CDCF795076}" srcOrd="0" destOrd="1" presId="urn:microsoft.com/office/officeart/2005/8/layout/vList2"/>
    <dgm:cxn modelId="{FE87610D-E6D0-4C9C-A582-C90423F52368}" type="presOf" srcId="{811E9861-63C7-4299-871D-510012A0E484}" destId="{C191D565-8EBB-434B-8B1E-90CDCF795076}" srcOrd="0" destOrd="4" presId="urn:microsoft.com/office/officeart/2005/8/layout/vList2"/>
    <dgm:cxn modelId="{A044682A-17EB-45DA-89C5-D4494531DD3E}" srcId="{2E3B26FC-16AC-49B1-9638-C149F5653FA7}" destId="{E2690240-0226-45D9-B525-D62FE47ACDD2}" srcOrd="1" destOrd="0" parTransId="{4EABB38C-1553-4CA6-A721-E6347C390CFF}" sibTransId="{951B8213-EB7C-4980-AFA6-9919F3F2B2D5}"/>
    <dgm:cxn modelId="{C637C833-5963-4987-BC9D-1D8361C1A50D}" type="presOf" srcId="{2B9A4C1E-A8D8-44C3-93AF-158AD44D724B}" destId="{F7760C3A-807C-425B-9857-8731B53D9267}" srcOrd="0" destOrd="1" presId="urn:microsoft.com/office/officeart/2005/8/layout/vList2"/>
    <dgm:cxn modelId="{84482240-6B85-4542-852E-F80C52A07EE8}" type="presOf" srcId="{19DF6B9B-8992-4A01-94A6-56E3926DB0F5}" destId="{F7760C3A-807C-425B-9857-8731B53D9267}" srcOrd="0" destOrd="3" presId="urn:microsoft.com/office/officeart/2005/8/layout/vList2"/>
    <dgm:cxn modelId="{8E795D63-798B-47C3-8E25-B17743E99494}" srcId="{2E3B26FC-16AC-49B1-9638-C149F5653FA7}" destId="{0B08B5D4-0197-49C8-8C35-39E431FCEEE9}" srcOrd="3" destOrd="0" parTransId="{FBD20D8C-E260-4547-B867-86C703152CC4}" sibTransId="{37CC6CD4-3DD6-4809-9C39-0BF9BA1639D0}"/>
    <dgm:cxn modelId="{3C0B2364-1E3A-43A6-B2C0-37EA6B3861B1}" type="presOf" srcId="{EBBFC44A-65D7-4AB0-95BF-57705F94EF3D}" destId="{C191D565-8EBB-434B-8B1E-90CDCF795076}" srcOrd="0" destOrd="2" presId="urn:microsoft.com/office/officeart/2005/8/layout/vList2"/>
    <dgm:cxn modelId="{312AF76B-86F3-4983-8D54-26E6CEF3D7F6}" type="presOf" srcId="{D40FE17E-CBFD-4D06-B784-282C985B8C77}" destId="{8986F1F3-85AC-4A72-B9C7-E1B2C41B9BB4}" srcOrd="0" destOrd="0" presId="urn:microsoft.com/office/officeart/2005/8/layout/vList2"/>
    <dgm:cxn modelId="{70D1744C-6C82-43F9-95EB-FD182BB54821}" type="presOf" srcId="{43557C9E-F21F-48EF-AA50-33942180AE55}" destId="{34C0AA49-D65A-447D-BBA4-8B8F0DECC7E1}" srcOrd="0" destOrd="0" presId="urn:microsoft.com/office/officeart/2005/8/layout/vList2"/>
    <dgm:cxn modelId="{11D1EF4E-F007-438E-83EC-397EC38C316C}" srcId="{43557C9E-F21F-48EF-AA50-33942180AE55}" destId="{D40FE17E-CBFD-4D06-B784-282C985B8C77}" srcOrd="1" destOrd="0" parTransId="{9527B944-AFED-4B93-AB64-A9E67851D568}" sibTransId="{9EEB8E4B-91E0-4F54-BE80-8A08CD29D622}"/>
    <dgm:cxn modelId="{87B0EF74-34FC-4713-BE92-B560AC2B4681}" srcId="{2E3B26FC-16AC-49B1-9638-C149F5653FA7}" destId="{811E9861-63C7-4299-871D-510012A0E484}" srcOrd="4" destOrd="0" parTransId="{A57E47DA-98DD-4BFB-B5F2-EB66639ABAF4}" sibTransId="{9CCD1C3C-FF35-4F52-BA4F-3AD63414400C}"/>
    <dgm:cxn modelId="{8B57F976-6E64-4791-86FD-AFB3D37E437B}" srcId="{D40FE17E-CBFD-4D06-B784-282C985B8C77}" destId="{19DF6B9B-8992-4A01-94A6-56E3926DB0F5}" srcOrd="3" destOrd="0" parTransId="{FF149851-B4A2-4AF8-B38D-20E8A96E7DBB}" sibTransId="{DA49DC5E-AD0D-4C2A-9718-423E66BC3147}"/>
    <dgm:cxn modelId="{A4BA8658-C390-4232-9F55-52C6D2EB60C1}" type="presOf" srcId="{0BF0F1F7-7A26-492D-AC7C-3CC04D66F11F}" destId="{F7760C3A-807C-425B-9857-8731B53D9267}" srcOrd="0" destOrd="4" presId="urn:microsoft.com/office/officeart/2005/8/layout/vList2"/>
    <dgm:cxn modelId="{F63B5B7A-B59D-4DBE-A488-CD47CDC3CFB8}" type="presOf" srcId="{D9A6C7C9-D708-403E-B779-1CB2CC207BA5}" destId="{C191D565-8EBB-434B-8B1E-90CDCF795076}" srcOrd="0" destOrd="0" presId="urn:microsoft.com/office/officeart/2005/8/layout/vList2"/>
    <dgm:cxn modelId="{0529E98E-EEA3-4BDA-953B-91577942CFF4}" type="presOf" srcId="{B5A7A9E4-A32E-40F4-A304-60988CDCE4B9}" destId="{F7760C3A-807C-425B-9857-8731B53D9267}" srcOrd="0" destOrd="2" presId="urn:microsoft.com/office/officeart/2005/8/layout/vList2"/>
    <dgm:cxn modelId="{B8438E92-6CA5-45AA-BAC7-26093E89EFBB}" srcId="{2E3B26FC-16AC-49B1-9638-C149F5653FA7}" destId="{D51AD816-3F8A-45D2-8B77-BB8D7E233922}" srcOrd="5" destOrd="0" parTransId="{4649D70E-C736-46E5-9559-67E153995442}" sibTransId="{CAD9F9E9-729A-4F30-9B07-A88A99B8AFCF}"/>
    <dgm:cxn modelId="{FE1F479A-F4E1-4DA2-B572-3E373263D75E}" type="presOf" srcId="{5A21E790-8D2C-41C0-882A-28C15FBC7861}" destId="{F7760C3A-807C-425B-9857-8731B53D9267}" srcOrd="0" destOrd="0" presId="urn:microsoft.com/office/officeart/2005/8/layout/vList2"/>
    <dgm:cxn modelId="{26B80E9C-8C97-4E58-9AAF-25D66C8E6A03}" type="presOf" srcId="{D51AD816-3F8A-45D2-8B77-BB8D7E233922}" destId="{C191D565-8EBB-434B-8B1E-90CDCF795076}" srcOrd="0" destOrd="5" presId="urn:microsoft.com/office/officeart/2005/8/layout/vList2"/>
    <dgm:cxn modelId="{DA97E39D-D7A7-4A85-9D7F-3F5422C319BF}" srcId="{D40FE17E-CBFD-4D06-B784-282C985B8C77}" destId="{5A21E790-8D2C-41C0-882A-28C15FBC7861}" srcOrd="0" destOrd="0" parTransId="{C42ED24A-82CF-4A60-B8AE-8C45CC0EDA84}" sibTransId="{C7DE5007-60E0-4545-A469-DD882799CF31}"/>
    <dgm:cxn modelId="{B1029AA1-E814-489A-A227-1EBBAF70C5AE}" srcId="{2E3B26FC-16AC-49B1-9638-C149F5653FA7}" destId="{EBBFC44A-65D7-4AB0-95BF-57705F94EF3D}" srcOrd="2" destOrd="0" parTransId="{C5EB2059-00E8-4386-A323-F064312B9A41}" sibTransId="{642578BC-CD27-4BC8-9A03-AD88ABAAF66E}"/>
    <dgm:cxn modelId="{BFA2B0A1-FC92-4D8E-8C8A-3E3C179CD82B}" srcId="{D40FE17E-CBFD-4D06-B784-282C985B8C77}" destId="{2B9A4C1E-A8D8-44C3-93AF-158AD44D724B}" srcOrd="1" destOrd="0" parTransId="{8F8D57BC-0968-404E-B22D-B390D086BC6C}" sibTransId="{872FB021-142A-492A-A453-8626509A7100}"/>
    <dgm:cxn modelId="{4C444AA5-448E-4548-A801-EF3C5F3E952B}" srcId="{D40FE17E-CBFD-4D06-B784-282C985B8C77}" destId="{0BF0F1F7-7A26-492D-AC7C-3CC04D66F11F}" srcOrd="4" destOrd="0" parTransId="{AED77F9C-5E2F-4562-8DA6-84525801839E}" sibTransId="{1F630621-DFE0-435D-BB9D-7B63EC779DE1}"/>
    <dgm:cxn modelId="{8B14D0B7-3AC4-4B29-9E58-090701FE5E13}" srcId="{2E3B26FC-16AC-49B1-9638-C149F5653FA7}" destId="{D9A6C7C9-D708-403E-B779-1CB2CC207BA5}" srcOrd="0" destOrd="0" parTransId="{2A31F5F8-BBA6-41AB-807E-67C93E8A322E}" sibTransId="{E6A8E3EF-EFDA-4F09-A986-13D881291694}"/>
    <dgm:cxn modelId="{2CB5A9C0-804B-4A8C-9B8F-C0EE1F0696DE}" type="presOf" srcId="{2E3B26FC-16AC-49B1-9638-C149F5653FA7}" destId="{4E61E1C8-8956-4218-8DFB-32434FB3A1D8}" srcOrd="0" destOrd="0" presId="urn:microsoft.com/office/officeart/2005/8/layout/vList2"/>
    <dgm:cxn modelId="{A262DBE5-6956-498E-9AAD-F0A45F350361}" type="presOf" srcId="{0B08B5D4-0197-49C8-8C35-39E431FCEEE9}" destId="{C191D565-8EBB-434B-8B1E-90CDCF795076}" srcOrd="0" destOrd="3" presId="urn:microsoft.com/office/officeart/2005/8/layout/vList2"/>
    <dgm:cxn modelId="{8EE688EA-C606-469A-85C7-561D229E5056}" srcId="{43557C9E-F21F-48EF-AA50-33942180AE55}" destId="{2E3B26FC-16AC-49B1-9638-C149F5653FA7}" srcOrd="0" destOrd="0" parTransId="{DA9EF5F0-7310-466D-9922-D4A2EF43097F}" sibTransId="{5E22ADCD-9055-4C83-BEFE-5D003BCAD9DC}"/>
    <dgm:cxn modelId="{B47162EF-AD77-4601-85A0-DD2F490D0A24}" srcId="{D40FE17E-CBFD-4D06-B784-282C985B8C77}" destId="{B5A7A9E4-A32E-40F4-A304-60988CDCE4B9}" srcOrd="2" destOrd="0" parTransId="{9C8B2B24-75BB-449E-ACF0-6E2711128BBD}" sibTransId="{0C4FFF99-FDC5-4B3C-9A96-A9E50E97F5DC}"/>
    <dgm:cxn modelId="{5B55E454-4994-4BF9-A0BA-8A20BD4B418E}" type="presParOf" srcId="{34C0AA49-D65A-447D-BBA4-8B8F0DECC7E1}" destId="{4E61E1C8-8956-4218-8DFB-32434FB3A1D8}" srcOrd="0" destOrd="0" presId="urn:microsoft.com/office/officeart/2005/8/layout/vList2"/>
    <dgm:cxn modelId="{82A2A131-A078-42B8-B855-255A06162597}" type="presParOf" srcId="{34C0AA49-D65A-447D-BBA4-8B8F0DECC7E1}" destId="{C191D565-8EBB-434B-8B1E-90CDCF795076}" srcOrd="1" destOrd="0" presId="urn:microsoft.com/office/officeart/2005/8/layout/vList2"/>
    <dgm:cxn modelId="{69A04834-D648-4174-8330-37AA3EF87A8C}" type="presParOf" srcId="{34C0AA49-D65A-447D-BBA4-8B8F0DECC7E1}" destId="{8986F1F3-85AC-4A72-B9C7-E1B2C41B9BB4}" srcOrd="2" destOrd="0" presId="urn:microsoft.com/office/officeart/2005/8/layout/vList2"/>
    <dgm:cxn modelId="{EA613421-4772-4334-BDDD-13B51180C8B6}" type="presParOf" srcId="{34C0AA49-D65A-447D-BBA4-8B8F0DECC7E1}" destId="{F7760C3A-807C-425B-9857-8731B53D926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0F7C9-318C-4B17-8EF7-2D43218F38C4}">
      <dsp:nvSpPr>
        <dsp:cNvPr id="0" name=""/>
        <dsp:cNvSpPr/>
      </dsp:nvSpPr>
      <dsp:spPr>
        <a:xfrm>
          <a:off x="0" y="38099"/>
          <a:ext cx="8638974" cy="122323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>
              <a:latin typeface="Calibri"/>
            </a:rPr>
            <a:t>Stakeholder Engagement</a:t>
          </a:r>
        </a:p>
      </dsp:txBody>
      <dsp:txXfrm>
        <a:off x="59713" y="97812"/>
        <a:ext cx="8519548" cy="1103809"/>
      </dsp:txXfrm>
    </dsp:sp>
    <dsp:sp modelId="{B3633DA6-83F4-4C1C-997A-0B1E4CF15D03}">
      <dsp:nvSpPr>
        <dsp:cNvPr id="0" name=""/>
        <dsp:cNvSpPr/>
      </dsp:nvSpPr>
      <dsp:spPr>
        <a:xfrm>
          <a:off x="0" y="1423610"/>
          <a:ext cx="8638974" cy="1223235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>
              <a:latin typeface="Calibri"/>
            </a:rPr>
            <a:t>Regional SWOT Analysis</a:t>
          </a:r>
        </a:p>
      </dsp:txBody>
      <dsp:txXfrm>
        <a:off x="59713" y="1483323"/>
        <a:ext cx="8519548" cy="1103809"/>
      </dsp:txXfrm>
    </dsp:sp>
    <dsp:sp modelId="{80787581-D671-43D3-A922-7C799CA83892}">
      <dsp:nvSpPr>
        <dsp:cNvPr id="0" name=""/>
        <dsp:cNvSpPr/>
      </dsp:nvSpPr>
      <dsp:spPr>
        <a:xfrm>
          <a:off x="0" y="2758830"/>
          <a:ext cx="8638974" cy="1223235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 dirty="0">
              <a:latin typeface="Calibri"/>
            </a:rPr>
            <a:t>Timeline &amp; Next Steps</a:t>
          </a:r>
        </a:p>
      </dsp:txBody>
      <dsp:txXfrm>
        <a:off x="59713" y="2818543"/>
        <a:ext cx="8519548" cy="1103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1E1C8-8956-4218-8DFB-32434FB3A1D8}">
      <dsp:nvSpPr>
        <dsp:cNvPr id="0" name=""/>
        <dsp:cNvSpPr/>
      </dsp:nvSpPr>
      <dsp:spPr>
        <a:xfrm>
          <a:off x="0" y="164852"/>
          <a:ext cx="7848600" cy="8634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chemeClr val="tx1"/>
              </a:solidFill>
              <a:latin typeface="Calibri"/>
            </a:rPr>
            <a:t>Strengths</a:t>
          </a:r>
          <a:r>
            <a:rPr lang="en-US" sz="3600" b="0" kern="1200" dirty="0">
              <a:solidFill>
                <a:srgbClr val="444444"/>
              </a:solidFill>
              <a:latin typeface="Calibri"/>
            </a:rPr>
            <a:t> </a:t>
          </a:r>
        </a:p>
      </dsp:txBody>
      <dsp:txXfrm>
        <a:off x="42151" y="207003"/>
        <a:ext cx="7764298" cy="779158"/>
      </dsp:txXfrm>
    </dsp:sp>
    <dsp:sp modelId="{C191D565-8EBB-434B-8B1E-90CDCF795076}">
      <dsp:nvSpPr>
        <dsp:cNvPr id="0" name=""/>
        <dsp:cNvSpPr/>
      </dsp:nvSpPr>
      <dsp:spPr>
        <a:xfrm>
          <a:off x="0" y="1028312"/>
          <a:ext cx="7848600" cy="2906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19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Strategic location along I-81, I-64, I-66 corridors</a:t>
          </a:r>
          <a:endParaRPr lang="en-US" sz="2800" b="0" kern="1200" dirty="0">
            <a:solidFill>
              <a:srgbClr val="444444"/>
            </a:solidFill>
            <a:latin typeface="Calibri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Strong educational partnerships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High quality of life and lower cost of living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Diverse economic base and cross-sector growth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Agricultural Heritage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800" b="0" kern="1200" dirty="0">
            <a:solidFill>
              <a:srgbClr val="444444"/>
            </a:solidFill>
            <a:latin typeface="Calibri"/>
          </a:endParaRPr>
        </a:p>
      </dsp:txBody>
      <dsp:txXfrm>
        <a:off x="0" y="1028312"/>
        <a:ext cx="7848600" cy="2906280"/>
      </dsp:txXfrm>
    </dsp:sp>
    <dsp:sp modelId="{8986F1F3-85AC-4A72-B9C7-E1B2C41B9BB4}">
      <dsp:nvSpPr>
        <dsp:cNvPr id="0" name=""/>
        <dsp:cNvSpPr/>
      </dsp:nvSpPr>
      <dsp:spPr>
        <a:xfrm>
          <a:off x="0" y="3934592"/>
          <a:ext cx="7848600" cy="863460"/>
        </a:xfrm>
        <a:prstGeom prst="roundRect">
          <a:avLst/>
        </a:prstGeom>
        <a:solidFill>
          <a:srgbClr val="4F81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444444"/>
              </a:solidFill>
              <a:latin typeface="Calibri"/>
            </a:rPr>
            <a:t>Opportunities</a:t>
          </a:r>
        </a:p>
      </dsp:txBody>
      <dsp:txXfrm>
        <a:off x="42151" y="3976743"/>
        <a:ext cx="7764298" cy="779158"/>
      </dsp:txXfrm>
    </dsp:sp>
    <dsp:sp modelId="{F7760C3A-807C-425B-9857-8731B53D9267}">
      <dsp:nvSpPr>
        <dsp:cNvPr id="0" name=""/>
        <dsp:cNvSpPr/>
      </dsp:nvSpPr>
      <dsp:spPr>
        <a:xfrm>
          <a:off x="0" y="4798052"/>
          <a:ext cx="7848600" cy="283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193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Expand workforce training collaborations</a:t>
          </a:r>
          <a:endParaRPr lang="en-US" sz="2800" b="0" kern="1200" dirty="0">
            <a:solidFill>
              <a:srgbClr val="444444"/>
            </a:solidFill>
            <a:latin typeface="Calibri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Redevelop underutilized properties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Build on health systems talent pipeline models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Capture student population with new opportunities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Regional broadband expansion (VATI grant)</a:t>
          </a:r>
        </a:p>
      </dsp:txBody>
      <dsp:txXfrm>
        <a:off x="0" y="4798052"/>
        <a:ext cx="7848600" cy="2831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1E1C8-8956-4218-8DFB-32434FB3A1D8}">
      <dsp:nvSpPr>
        <dsp:cNvPr id="0" name=""/>
        <dsp:cNvSpPr/>
      </dsp:nvSpPr>
      <dsp:spPr>
        <a:xfrm>
          <a:off x="0" y="77519"/>
          <a:ext cx="7848600" cy="863460"/>
        </a:xfrm>
        <a:prstGeom prst="roundRect">
          <a:avLst/>
        </a:prstGeom>
        <a:solidFill>
          <a:srgbClr val="8064A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chemeClr val="tx1"/>
              </a:solidFill>
              <a:latin typeface="Calibri"/>
            </a:rPr>
            <a:t>Weaknesses</a:t>
          </a:r>
          <a:r>
            <a:rPr lang="en-US" sz="3600" b="0" kern="1200" dirty="0">
              <a:solidFill>
                <a:srgbClr val="444444"/>
              </a:solidFill>
              <a:latin typeface="Calibri"/>
            </a:rPr>
            <a:t> </a:t>
          </a:r>
        </a:p>
      </dsp:txBody>
      <dsp:txXfrm>
        <a:off x="42151" y="119670"/>
        <a:ext cx="7764298" cy="779158"/>
      </dsp:txXfrm>
    </dsp:sp>
    <dsp:sp modelId="{C191D565-8EBB-434B-8B1E-90CDCF795076}">
      <dsp:nvSpPr>
        <dsp:cNvPr id="0" name=""/>
        <dsp:cNvSpPr/>
      </dsp:nvSpPr>
      <dsp:spPr>
        <a:xfrm>
          <a:off x="0" y="940979"/>
          <a:ext cx="7848600" cy="2906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19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Aging workforce (32.9% aged 55+)</a:t>
          </a:r>
          <a:endParaRPr lang="en-US" sz="2800" b="0" kern="1200" dirty="0">
            <a:solidFill>
              <a:srgbClr val="444444"/>
            </a:solidFill>
            <a:latin typeface="Calibri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Youth outmigration to higher-wage areas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Below-average educational attainment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Limited incumbent worker training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sv-SE" sz="2800" b="0" i="0" kern="1200" dirty="0"/>
            <a:t>Skills gap in "essential skills"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800" b="0" kern="1200" dirty="0">
            <a:solidFill>
              <a:srgbClr val="444444"/>
            </a:solidFill>
            <a:latin typeface="Calibri"/>
          </a:endParaRPr>
        </a:p>
      </dsp:txBody>
      <dsp:txXfrm>
        <a:off x="0" y="940979"/>
        <a:ext cx="7848600" cy="2906280"/>
      </dsp:txXfrm>
    </dsp:sp>
    <dsp:sp modelId="{8986F1F3-85AC-4A72-B9C7-E1B2C41B9BB4}">
      <dsp:nvSpPr>
        <dsp:cNvPr id="0" name=""/>
        <dsp:cNvSpPr/>
      </dsp:nvSpPr>
      <dsp:spPr>
        <a:xfrm>
          <a:off x="0" y="3847260"/>
          <a:ext cx="7848600" cy="863460"/>
        </a:xfrm>
        <a:prstGeom prst="roundRect">
          <a:avLst/>
        </a:prstGeom>
        <a:solidFill>
          <a:srgbClr val="C0504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kern="1200" dirty="0">
              <a:solidFill>
                <a:srgbClr val="444444"/>
              </a:solidFill>
              <a:latin typeface="Calibri"/>
            </a:rPr>
            <a:t>Threats</a:t>
          </a:r>
        </a:p>
      </dsp:txBody>
      <dsp:txXfrm>
        <a:off x="42151" y="3889411"/>
        <a:ext cx="7764298" cy="779158"/>
      </dsp:txXfrm>
    </dsp:sp>
    <dsp:sp modelId="{F7760C3A-807C-425B-9857-8731B53D9267}">
      <dsp:nvSpPr>
        <dsp:cNvPr id="0" name=""/>
        <dsp:cNvSpPr/>
      </dsp:nvSpPr>
      <dsp:spPr>
        <a:xfrm>
          <a:off x="0" y="4710720"/>
          <a:ext cx="7848600" cy="2831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19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Critical worker shortages across sectors</a:t>
          </a:r>
          <a:endParaRPr lang="en-US" sz="2800" b="0" kern="1200" dirty="0">
            <a:solidFill>
              <a:srgbClr val="444444"/>
            </a:solidFill>
            <a:latin typeface="Calibri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Aging infrastructure constraints</a:t>
          </a:r>
          <a:endParaRPr lang="en-US" sz="2800" b="0" kern="1200" dirty="0">
            <a:solidFill>
              <a:srgbClr val="444444"/>
            </a:solidFill>
            <a:latin typeface="Calibri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Housing affordability challenges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Dwindling # of available classified sites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en-US" sz="2800" b="0" i="0" kern="1200" dirty="0"/>
            <a:t>Structural Barriers - Transportation, childcare, rural infrastructure gaps</a:t>
          </a:r>
        </a:p>
      </dsp:txBody>
      <dsp:txXfrm>
        <a:off x="0" y="4710720"/>
        <a:ext cx="7848600" cy="2831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1B74-4ADE-492D-B996-51D147842F10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CBB75-562B-4D33-A8CF-8F5BAF224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7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7CBB75-562B-4D33-A8CF-8F5BAF224B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9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4405331" y="1028700"/>
            <a:ext cx="2853969" cy="1486633"/>
          </a:xfrm>
          <a:custGeom>
            <a:avLst/>
            <a:gdLst/>
            <a:ahLst/>
            <a:cxnLst/>
            <a:rect l="l" t="t" r="r" b="b"/>
            <a:pathLst>
              <a:path w="2853969" h="1486633">
                <a:moveTo>
                  <a:pt x="0" y="0"/>
                </a:moveTo>
                <a:lnTo>
                  <a:pt x="2853969" y="0"/>
                </a:lnTo>
                <a:lnTo>
                  <a:pt x="2853969" y="1486633"/>
                </a:lnTo>
                <a:lnTo>
                  <a:pt x="0" y="148663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3" name="Freeform 3"/>
          <p:cNvSpPr/>
          <p:nvPr/>
        </p:nvSpPr>
        <p:spPr>
          <a:xfrm>
            <a:off x="1028700" y="3608593"/>
            <a:ext cx="4009745" cy="4510964"/>
          </a:xfrm>
          <a:custGeom>
            <a:avLst/>
            <a:gdLst/>
            <a:ahLst/>
            <a:cxnLst/>
            <a:rect l="l" t="t" r="r" b="b"/>
            <a:pathLst>
              <a:path w="4009745" h="4510964">
                <a:moveTo>
                  <a:pt x="0" y="0"/>
                </a:moveTo>
                <a:lnTo>
                  <a:pt x="4009745" y="0"/>
                </a:lnTo>
                <a:lnTo>
                  <a:pt x="4009745" y="4510964"/>
                </a:lnTo>
                <a:lnTo>
                  <a:pt x="0" y="45109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4" name="Group 4"/>
          <p:cNvGrpSpPr/>
          <p:nvPr/>
        </p:nvGrpSpPr>
        <p:grpSpPr>
          <a:xfrm>
            <a:off x="4724400" y="5372100"/>
            <a:ext cx="12266139" cy="3273002"/>
            <a:chOff x="0" y="104775"/>
            <a:chExt cx="12384790" cy="4364003"/>
          </a:xfrm>
        </p:grpSpPr>
        <p:sp>
          <p:nvSpPr>
            <p:cNvPr id="5" name="TextBox 5"/>
            <p:cNvSpPr txBox="1"/>
            <p:nvPr/>
          </p:nvSpPr>
          <p:spPr>
            <a:xfrm>
              <a:off x="0" y="104775"/>
              <a:ext cx="12384790" cy="191875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0999"/>
                </a:lnSpc>
              </a:pPr>
              <a:r>
                <a:rPr lang="en-US" sz="9999" b="1" dirty="0">
                  <a:solidFill>
                    <a:srgbClr val="1E3092"/>
                  </a:solidFill>
                  <a:latin typeface="Montserrat Ultra-Bold"/>
                  <a:ea typeface="Montserrat Ultra-Bold"/>
                  <a:cs typeface="Montserrat Ultra-Bold"/>
                  <a:sym typeface="Montserrat Ultra-Bold"/>
                </a:rPr>
                <a:t>REGION 8</a:t>
              </a: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1816855"/>
              <a:ext cx="12384790" cy="265192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ct val="125000"/>
                </a:lnSpc>
                <a:spcBef>
                  <a:spcPts val="600"/>
                </a:spcBef>
              </a:pPr>
              <a:r>
                <a:rPr lang="en-US" sz="5400" b="1" dirty="0">
                  <a:solidFill>
                    <a:srgbClr val="777FB8"/>
                  </a:solidFill>
                  <a:latin typeface="Montserrat Ultra-Bold"/>
                  <a:ea typeface="Montserrat Ultra-Bold"/>
                  <a:cs typeface="Montserrat Ultra-Bold"/>
                  <a:sym typeface="Montserrat Ultra-Bold"/>
                </a:rPr>
                <a:t>Economic Growth &amp; Diversification Plan Update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3685" y="0"/>
            <a:ext cx="18291685" cy="765963"/>
            <a:chOff x="0" y="0"/>
            <a:chExt cx="4817563" cy="201735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7563" cy="201735"/>
            </a:xfrm>
            <a:custGeom>
              <a:avLst/>
              <a:gdLst/>
              <a:ahLst/>
              <a:cxnLst/>
              <a:rect l="l" t="t" r="r" b="b"/>
              <a:pathLst>
                <a:path w="4817563" h="201735">
                  <a:moveTo>
                    <a:pt x="0" y="0"/>
                  </a:moveTo>
                  <a:lnTo>
                    <a:pt x="4817563" y="0"/>
                  </a:lnTo>
                  <a:lnTo>
                    <a:pt x="4817563" y="201735"/>
                  </a:lnTo>
                  <a:lnTo>
                    <a:pt x="0" y="201735"/>
                  </a:lnTo>
                  <a:close/>
                </a:path>
              </a:pathLst>
            </a:custGeom>
            <a:solidFill>
              <a:srgbClr val="1E3092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7563" cy="239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/>
          <p:cNvSpPr txBox="1"/>
          <p:nvPr/>
        </p:nvSpPr>
        <p:spPr>
          <a:xfrm>
            <a:off x="300398" y="177559"/>
            <a:ext cx="17353522" cy="7668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9"/>
              </a:lnSpc>
              <a:spcBef>
                <a:spcPct val="0"/>
              </a:spcBef>
            </a:pPr>
            <a:r>
              <a:rPr lang="en-US" sz="2150" b="1" dirty="0">
                <a:solidFill>
                  <a:srgbClr val="B6BCEB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GoVA Region 8  |</a:t>
            </a:r>
            <a:r>
              <a:rPr lang="en-US" sz="215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 </a:t>
            </a:r>
            <a:r>
              <a:rPr lang="en-US" sz="220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2025 Growth and Diversification Plan Full Review</a:t>
            </a:r>
            <a:endParaRPr lang="en-US" sz="2200" dirty="0">
              <a:solidFill>
                <a:srgbClr val="000000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l">
              <a:lnSpc>
                <a:spcPts val="3079"/>
              </a:lnSpc>
              <a:spcBef>
                <a:spcPct val="0"/>
              </a:spcBef>
            </a:pPr>
            <a:endParaRPr lang="en-US" sz="2150" b="1" dirty="0">
              <a:solidFill>
                <a:srgbClr val="FFFFFF"/>
              </a:solidFill>
              <a:latin typeface="Open Sans Bold"/>
              <a:ea typeface="Open Sans Bold"/>
              <a:cs typeface="Open Sans Bold"/>
            </a:endParaRPr>
          </a:p>
        </p:txBody>
      </p:sp>
      <p:pic>
        <p:nvPicPr>
          <p:cNvPr id="19" name="Picture 18" descr="A cover of a book&#10;&#10;AI-generated content may be incorrect.">
            <a:extLst>
              <a:ext uri="{FF2B5EF4-FFF2-40B4-BE49-F238E27FC236}">
                <a16:creationId xmlns:a16="http://schemas.microsoft.com/office/drawing/2014/main" id="{3BA16836-ACBC-2AF8-A111-CA60E56CC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1400" y="1424068"/>
            <a:ext cx="5930011" cy="7807569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8105751-B2F4-8819-1C98-8BAF4CF328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0982320"/>
              </p:ext>
            </p:extLst>
          </p:nvPr>
        </p:nvGraphicFramePr>
        <p:xfrm>
          <a:off x="924126" y="3276433"/>
          <a:ext cx="8638974" cy="4000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7">
            <a:extLst>
              <a:ext uri="{FF2B5EF4-FFF2-40B4-BE49-F238E27FC236}">
                <a16:creationId xmlns:a16="http://schemas.microsoft.com/office/drawing/2014/main" id="{09971135-4898-6F55-76B1-FBB3766BE153}"/>
              </a:ext>
            </a:extLst>
          </p:cNvPr>
          <p:cNvSpPr txBox="1"/>
          <p:nvPr/>
        </p:nvSpPr>
        <p:spPr>
          <a:xfrm>
            <a:off x="886026" y="1610297"/>
            <a:ext cx="9248574" cy="10002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919"/>
              </a:lnSpc>
              <a:spcBef>
                <a:spcPct val="0"/>
              </a:spcBef>
            </a:pPr>
            <a:r>
              <a:rPr lang="en-US" sz="36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Economic Growth and Diversification Plan Update </a:t>
            </a:r>
            <a:endParaRPr lang="en-US" sz="3600" b="1" dirty="0">
              <a:latin typeface="Open Sans Bold"/>
              <a:ea typeface="Open Sans Bold"/>
              <a:cs typeface="Open Sans 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8BE81-C0B2-E4A1-7933-71C09A743F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485AB4CB-F9AE-9D4F-02CE-29C0EC137868}"/>
              </a:ext>
            </a:extLst>
          </p:cNvPr>
          <p:cNvGrpSpPr/>
          <p:nvPr/>
        </p:nvGrpSpPr>
        <p:grpSpPr>
          <a:xfrm>
            <a:off x="-3685" y="0"/>
            <a:ext cx="18291685" cy="765963"/>
            <a:chOff x="0" y="0"/>
            <a:chExt cx="4817563" cy="201735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1FEE81D6-1278-569B-0181-2FB1D2F00187}"/>
                </a:ext>
              </a:extLst>
            </p:cNvPr>
            <p:cNvSpPr/>
            <p:nvPr/>
          </p:nvSpPr>
          <p:spPr>
            <a:xfrm>
              <a:off x="0" y="0"/>
              <a:ext cx="4817563" cy="201735"/>
            </a:xfrm>
            <a:custGeom>
              <a:avLst/>
              <a:gdLst/>
              <a:ahLst/>
              <a:cxnLst/>
              <a:rect l="l" t="t" r="r" b="b"/>
              <a:pathLst>
                <a:path w="4817563" h="201735">
                  <a:moveTo>
                    <a:pt x="0" y="0"/>
                  </a:moveTo>
                  <a:lnTo>
                    <a:pt x="4817563" y="0"/>
                  </a:lnTo>
                  <a:lnTo>
                    <a:pt x="4817563" y="201735"/>
                  </a:lnTo>
                  <a:lnTo>
                    <a:pt x="0" y="201735"/>
                  </a:lnTo>
                  <a:close/>
                </a:path>
              </a:pathLst>
            </a:custGeom>
            <a:solidFill>
              <a:srgbClr val="1E3092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1B90ABD6-2C2B-791D-CB40-832CE216F145}"/>
                </a:ext>
              </a:extLst>
            </p:cNvPr>
            <p:cNvSpPr txBox="1"/>
            <p:nvPr/>
          </p:nvSpPr>
          <p:spPr>
            <a:xfrm>
              <a:off x="0" y="-38100"/>
              <a:ext cx="4817563" cy="239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5" name="TextBox 5">
            <a:extLst>
              <a:ext uri="{FF2B5EF4-FFF2-40B4-BE49-F238E27FC236}">
                <a16:creationId xmlns:a16="http://schemas.microsoft.com/office/drawing/2014/main" id="{65444E3B-575D-9FE6-F90D-280C62102B1D}"/>
              </a:ext>
            </a:extLst>
          </p:cNvPr>
          <p:cNvSpPr txBox="1"/>
          <p:nvPr/>
        </p:nvSpPr>
        <p:spPr>
          <a:xfrm>
            <a:off x="300398" y="177559"/>
            <a:ext cx="17353522" cy="7668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79"/>
              </a:lnSpc>
              <a:spcBef>
                <a:spcPct val="0"/>
              </a:spcBef>
            </a:pPr>
            <a:r>
              <a:rPr lang="en-US" sz="2150" b="1" dirty="0">
                <a:solidFill>
                  <a:srgbClr val="B6BCEB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GoVA Region 8  | </a:t>
            </a:r>
            <a:r>
              <a:rPr lang="en-US" sz="215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220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2025 Growth and Diversification Plan Full Review</a:t>
            </a:r>
            <a:endParaRPr lang="en-US" sz="2200" dirty="0">
              <a:solidFill>
                <a:srgbClr val="000000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l">
              <a:lnSpc>
                <a:spcPts val="3079"/>
              </a:lnSpc>
              <a:spcBef>
                <a:spcPct val="0"/>
              </a:spcBef>
            </a:pPr>
            <a:endParaRPr lang="en-US" sz="2150" b="1" dirty="0">
              <a:solidFill>
                <a:srgbClr val="FFFFFF"/>
              </a:solidFill>
              <a:latin typeface="Open Sans Bold"/>
              <a:ea typeface="Open Sans Bold"/>
              <a:cs typeface="Open Sans Bold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0E5FD9E9-838A-71F7-DCCD-1CDBBCCBA090}"/>
              </a:ext>
            </a:extLst>
          </p:cNvPr>
          <p:cNvSpPr txBox="1"/>
          <p:nvPr/>
        </p:nvSpPr>
        <p:spPr>
          <a:xfrm>
            <a:off x="1028700" y="1274765"/>
            <a:ext cx="10906782" cy="46814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919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Regional SWOT Overview</a:t>
            </a:r>
            <a:endParaRPr lang="en-US" sz="2750" b="1" dirty="0">
              <a:latin typeface="Open Sans Bold"/>
              <a:ea typeface="Open Sans Bold"/>
              <a:cs typeface="Open Sans Bold"/>
            </a:endParaRPr>
          </a:p>
        </p:txBody>
      </p:sp>
      <p:graphicFrame>
        <p:nvGraphicFramePr>
          <p:cNvPr id="1927" name="Diagram 1926">
            <a:extLst>
              <a:ext uri="{FF2B5EF4-FFF2-40B4-BE49-F238E27FC236}">
                <a16:creationId xmlns:a16="http://schemas.microsoft.com/office/drawing/2014/main" id="{404F8DA0-9ED4-FC2D-13D2-AFFF016F8C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484723"/>
              </p:ext>
            </p:extLst>
          </p:nvPr>
        </p:nvGraphicFramePr>
        <p:xfrm>
          <a:off x="997048" y="2073235"/>
          <a:ext cx="7848600" cy="7794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7E354C6-7BD6-7494-38A5-C43201BCBA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0425010"/>
              </p:ext>
            </p:extLst>
          </p:nvPr>
        </p:nvGraphicFramePr>
        <p:xfrm>
          <a:off x="9442352" y="2160567"/>
          <a:ext cx="7848600" cy="76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2941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7E665-3DE0-1531-DA94-C6EFA94A31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FC0E772-2F51-53DC-1603-544317244DC6}"/>
              </a:ext>
            </a:extLst>
          </p:cNvPr>
          <p:cNvGrpSpPr/>
          <p:nvPr/>
        </p:nvGrpSpPr>
        <p:grpSpPr>
          <a:xfrm>
            <a:off x="-3685" y="0"/>
            <a:ext cx="18291685" cy="765963"/>
            <a:chOff x="0" y="0"/>
            <a:chExt cx="4817563" cy="201735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A4EBCC24-FC49-3789-46B7-B31AAA940272}"/>
                </a:ext>
              </a:extLst>
            </p:cNvPr>
            <p:cNvSpPr/>
            <p:nvPr/>
          </p:nvSpPr>
          <p:spPr>
            <a:xfrm>
              <a:off x="0" y="0"/>
              <a:ext cx="4817563" cy="201735"/>
            </a:xfrm>
            <a:custGeom>
              <a:avLst/>
              <a:gdLst/>
              <a:ahLst/>
              <a:cxnLst/>
              <a:rect l="l" t="t" r="r" b="b"/>
              <a:pathLst>
                <a:path w="4817563" h="201735">
                  <a:moveTo>
                    <a:pt x="0" y="0"/>
                  </a:moveTo>
                  <a:lnTo>
                    <a:pt x="4817563" y="0"/>
                  </a:lnTo>
                  <a:lnTo>
                    <a:pt x="4817563" y="201735"/>
                  </a:lnTo>
                  <a:lnTo>
                    <a:pt x="0" y="201735"/>
                  </a:lnTo>
                  <a:close/>
                </a:path>
              </a:pathLst>
            </a:custGeom>
            <a:solidFill>
              <a:srgbClr val="1E3092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" name="TextBox 4">
              <a:extLst>
                <a:ext uri="{FF2B5EF4-FFF2-40B4-BE49-F238E27FC236}">
                  <a16:creationId xmlns:a16="http://schemas.microsoft.com/office/drawing/2014/main" id="{AFD2BF22-05E3-836A-090E-11635C1D8681}"/>
                </a:ext>
              </a:extLst>
            </p:cNvPr>
            <p:cNvSpPr txBox="1"/>
            <p:nvPr/>
          </p:nvSpPr>
          <p:spPr>
            <a:xfrm>
              <a:off x="0" y="-38100"/>
              <a:ext cx="4817563" cy="2398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 dirty="0"/>
            </a:p>
          </p:txBody>
        </p:sp>
      </p:grpSp>
      <p:sp>
        <p:nvSpPr>
          <p:cNvPr id="8" name="TextBox 8">
            <a:extLst>
              <a:ext uri="{FF2B5EF4-FFF2-40B4-BE49-F238E27FC236}">
                <a16:creationId xmlns:a16="http://schemas.microsoft.com/office/drawing/2014/main" id="{4264CFC5-1B15-DFCD-8CF5-BD449D2FF794}"/>
              </a:ext>
            </a:extLst>
          </p:cNvPr>
          <p:cNvSpPr txBox="1"/>
          <p:nvPr/>
        </p:nvSpPr>
        <p:spPr>
          <a:xfrm>
            <a:off x="300398" y="177559"/>
            <a:ext cx="17353522" cy="3727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079"/>
              </a:lnSpc>
              <a:spcBef>
                <a:spcPct val="0"/>
              </a:spcBef>
            </a:pPr>
            <a:r>
              <a:rPr lang="en-US" sz="2199" b="1" dirty="0">
                <a:solidFill>
                  <a:srgbClr val="B6BCEB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GoVA Region 8  |</a:t>
            </a:r>
            <a:r>
              <a:rPr lang="en-US" sz="2199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 </a:t>
            </a:r>
            <a:r>
              <a:rPr lang="en-US" sz="2200" b="1" dirty="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2025 Growth and Diversification Plan Full Review</a:t>
            </a:r>
            <a:endParaRPr lang="en-US" sz="2199" b="1" dirty="0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</p:txBody>
      </p:sp>
      <p:sp>
        <p:nvSpPr>
          <p:cNvPr id="11" name="Title">
            <a:extLst>
              <a:ext uri="{FF2B5EF4-FFF2-40B4-BE49-F238E27FC236}">
                <a16:creationId xmlns:a16="http://schemas.microsoft.com/office/drawing/2014/main" id="{C1B9D19B-4B03-C983-36E2-F6EDAEE2FD89}"/>
              </a:ext>
            </a:extLst>
          </p:cNvPr>
          <p:cNvSpPr txBox="1">
            <a:spLocks/>
          </p:cNvSpPr>
          <p:nvPr/>
        </p:nvSpPr>
        <p:spPr>
          <a:xfrm>
            <a:off x="551068" y="1352522"/>
            <a:ext cx="17182178" cy="91062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/>
              <a:t>Plan Review Timeline &amp; Next Steps</a:t>
            </a:r>
          </a:p>
        </p:txBody>
      </p:sp>
      <p:pic>
        <p:nvPicPr>
          <p:cNvPr id="6" name="Picture 5" descr="A group of green and blue text&#10;&#10;AI-generated content may be incorrect.">
            <a:extLst>
              <a:ext uri="{FF2B5EF4-FFF2-40B4-BE49-F238E27FC236}">
                <a16:creationId xmlns:a16="http://schemas.microsoft.com/office/drawing/2014/main" id="{EFC6E0C9-3616-54EF-AE75-6A351602B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4" t="32552" r="2526" b="30990"/>
          <a:stretch/>
        </p:blipFill>
        <p:spPr>
          <a:xfrm>
            <a:off x="76200" y="2705100"/>
            <a:ext cx="18176968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092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</TotalTime>
  <Words>180</Words>
  <Application>Microsoft Office PowerPoint</Application>
  <PresentationFormat>Custom</PresentationFormat>
  <Paragraphs>36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Montserrat Ultra-Bold</vt:lpstr>
      <vt:lpstr>Open Sans Bold</vt:lpstr>
      <vt:lpstr>Arial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GoVA Slideshow 2024</dc:title>
  <dc:creator>Jeremy Crute</dc:creator>
  <cp:lastModifiedBy>Jeremy Crute</cp:lastModifiedBy>
  <cp:revision>10</cp:revision>
  <dcterms:created xsi:type="dcterms:W3CDTF">2006-08-16T00:00:00Z</dcterms:created>
  <dcterms:modified xsi:type="dcterms:W3CDTF">2025-07-21T14:09:59Z</dcterms:modified>
  <dc:identifier>DAGNvLTUq_o</dc:identifier>
</cp:coreProperties>
</file>