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70" r:id="rId6"/>
    <p:sldId id="271" r:id="rId7"/>
    <p:sldId id="274" r:id="rId8"/>
    <p:sldId id="273" r:id="rId9"/>
    <p:sldId id="276" r:id="rId10"/>
    <p:sldId id="275" r:id="rId11"/>
    <p:sldId id="277" r:id="rId12"/>
    <p:sldId id="278" r:id="rId13"/>
    <p:sldId id="272" r:id="rId14"/>
  </p:sldIdLst>
  <p:sldSz cx="18288000" cy="10287000"/>
  <p:notesSz cx="6858000" cy="9144000"/>
  <p:embeddedFontLst>
    <p:embeddedFont>
      <p:font typeface="Montserrat Ultra-Bold" panose="020B0604020202020204" charset="0"/>
      <p:regular r:id="rId15"/>
    </p:embeddedFont>
    <p:embeddedFont>
      <p:font typeface="Open Sans 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5" d="100"/>
          <a:sy n="55" d="100"/>
        </p:scale>
        <p:origin x="438" y="5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Varner-Denbigh" userId="7548d14773a6bb23" providerId="LiveId" clId="{1B1B0879-A4DB-4B4A-AFD8-51FA5314A926}"/>
    <pc:docChg chg="modSld">
      <pc:chgData name="Alison Varner-Denbigh" userId="7548d14773a6bb23" providerId="LiveId" clId="{1B1B0879-A4DB-4B4A-AFD8-51FA5314A926}" dt="2025-10-27T00:45:57.204" v="75" actId="20577"/>
      <pc:docMkLst>
        <pc:docMk/>
      </pc:docMkLst>
      <pc:sldChg chg="modSp mod">
        <pc:chgData name="Alison Varner-Denbigh" userId="7548d14773a6bb23" providerId="LiveId" clId="{1B1B0879-A4DB-4B4A-AFD8-51FA5314A926}" dt="2025-10-27T00:45:57.204" v="75" actId="20577"/>
        <pc:sldMkLst>
          <pc:docMk/>
          <pc:sldMk cId="2327168092" sldId="273"/>
        </pc:sldMkLst>
        <pc:spChg chg="mod">
          <ac:chgData name="Alison Varner-Denbigh" userId="7548d14773a6bb23" providerId="LiveId" clId="{1B1B0879-A4DB-4B4A-AFD8-51FA5314A926}" dt="2025-10-27T00:45:57.204" v="75" actId="20577"/>
          <ac:spMkLst>
            <pc:docMk/>
            <pc:sldMk cId="2327168092" sldId="273"/>
            <ac:spMk id="4" creationId="{763C53A0-3F62-1947-446F-43A0EDD81210}"/>
          </ac:spMkLst>
        </pc:spChg>
      </pc:sldChg>
      <pc:sldChg chg="modSp mod">
        <pc:chgData name="Alison Varner-Denbigh" userId="7548d14773a6bb23" providerId="LiveId" clId="{1B1B0879-A4DB-4B4A-AFD8-51FA5314A926}" dt="2025-10-27T00:44:51.993" v="60" actId="20577"/>
        <pc:sldMkLst>
          <pc:docMk/>
          <pc:sldMk cId="4009010530" sldId="274"/>
        </pc:sldMkLst>
        <pc:spChg chg="mod">
          <ac:chgData name="Alison Varner-Denbigh" userId="7548d14773a6bb23" providerId="LiveId" clId="{1B1B0879-A4DB-4B4A-AFD8-51FA5314A926}" dt="2025-10-27T00:44:51.993" v="60" actId="20577"/>
          <ac:spMkLst>
            <pc:docMk/>
            <pc:sldMk cId="4009010530" sldId="274"/>
            <ac:spMk id="7" creationId="{8098B9AB-CA25-FC1B-DEEE-2E1F9210652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57C9E-F21F-48EF-AA50-33942180AE5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BCB562-D22B-433C-A01B-47459166BFF6}">
      <dgm:prSet phldr="0"/>
      <dgm:spPr/>
      <dgm:t>
        <a:bodyPr/>
        <a:lstStyle/>
        <a:p>
          <a:pPr algn="l" rtl="0"/>
          <a:r>
            <a:rPr lang="en-US" dirty="0">
              <a:latin typeface="Calibri"/>
            </a:rPr>
            <a:t>Economic Performance</a:t>
          </a:r>
        </a:p>
      </dgm:t>
    </dgm:pt>
    <dgm:pt modelId="{A32397C1-36D3-407B-BC61-4F175CCA7C58}" type="parTrans" cxnId="{A3C25D5F-BB4F-4EC2-A1E3-197DB2F4E4B0}">
      <dgm:prSet/>
      <dgm:spPr/>
      <dgm:t>
        <a:bodyPr/>
        <a:lstStyle/>
        <a:p>
          <a:endParaRPr lang="en-US"/>
        </a:p>
      </dgm:t>
    </dgm:pt>
    <dgm:pt modelId="{96FC0AA9-D689-4CE3-84F2-B831F58FFA78}" type="sibTrans" cxnId="{A3C25D5F-BB4F-4EC2-A1E3-197DB2F4E4B0}">
      <dgm:prSet/>
      <dgm:spPr/>
      <dgm:t>
        <a:bodyPr/>
        <a:lstStyle/>
        <a:p>
          <a:endParaRPr lang="en-US"/>
        </a:p>
      </dgm:t>
    </dgm:pt>
    <dgm:pt modelId="{D51AD816-3F8A-45D2-8B77-BB8D7E233922}">
      <dgm:prSet phldr="0"/>
      <dgm:spPr/>
      <dgm:t>
        <a:bodyPr/>
        <a:lstStyle/>
        <a:p>
          <a:pPr algn="l" rtl="0"/>
          <a:r>
            <a:rPr lang="en-US" dirty="0">
              <a:latin typeface="Calibri"/>
            </a:rPr>
            <a:t>Skills Gap Analysis</a:t>
          </a:r>
        </a:p>
      </dgm:t>
    </dgm:pt>
    <dgm:pt modelId="{4649D70E-C736-46E5-9559-67E153995442}" type="parTrans" cxnId="{B8438E92-6CA5-45AA-BAC7-26093E89EFBB}">
      <dgm:prSet/>
      <dgm:spPr/>
      <dgm:t>
        <a:bodyPr/>
        <a:lstStyle/>
        <a:p>
          <a:endParaRPr lang="en-US"/>
        </a:p>
      </dgm:t>
    </dgm:pt>
    <dgm:pt modelId="{CAD9F9E9-729A-4F30-9B07-A88A99B8AFCF}" type="sibTrans" cxnId="{B8438E92-6CA5-45AA-BAC7-26093E89EFBB}">
      <dgm:prSet/>
      <dgm:spPr/>
      <dgm:t>
        <a:bodyPr/>
        <a:lstStyle/>
        <a:p>
          <a:endParaRPr lang="en-US"/>
        </a:p>
      </dgm:t>
    </dgm:pt>
    <dgm:pt modelId="{27B0E566-9366-4F19-858A-AFE0FC0C5F2D}">
      <dgm:prSet phldr="0"/>
      <dgm:spPr/>
      <dgm:t>
        <a:bodyPr/>
        <a:lstStyle/>
        <a:p>
          <a:pPr algn="l" rtl="0"/>
          <a:r>
            <a:rPr lang="en-US" dirty="0">
              <a:latin typeface="Calibri"/>
            </a:rPr>
            <a:t>Situational Analysis</a:t>
          </a:r>
        </a:p>
      </dgm:t>
    </dgm:pt>
    <dgm:pt modelId="{C401EEEF-C76F-4D87-969E-0E185279C0A8}" type="parTrans" cxnId="{079437A1-D69B-4107-83A5-B2721A39B03F}">
      <dgm:prSet/>
      <dgm:spPr/>
      <dgm:t>
        <a:bodyPr/>
        <a:lstStyle/>
        <a:p>
          <a:endParaRPr lang="en-US"/>
        </a:p>
      </dgm:t>
    </dgm:pt>
    <dgm:pt modelId="{0E82B5AD-A34E-4401-B66D-659ADFCB087D}" type="sibTrans" cxnId="{079437A1-D69B-4107-83A5-B2721A39B03F}">
      <dgm:prSet/>
      <dgm:spPr/>
      <dgm:t>
        <a:bodyPr/>
        <a:lstStyle/>
        <a:p>
          <a:endParaRPr lang="en-US"/>
        </a:p>
      </dgm:t>
    </dgm:pt>
    <dgm:pt modelId="{97727534-010A-4E4A-A353-CC38B6AAD282}">
      <dgm:prSet phldr="0"/>
      <dgm:spPr/>
      <dgm:t>
        <a:bodyPr/>
        <a:lstStyle/>
        <a:p>
          <a:pPr algn="l" rtl="0"/>
          <a:r>
            <a:rPr lang="en-US" dirty="0">
              <a:latin typeface="Calibri"/>
            </a:rPr>
            <a:t>Goals &amp; Actionable Strategies</a:t>
          </a:r>
        </a:p>
      </dgm:t>
    </dgm:pt>
    <dgm:pt modelId="{3A576D59-7085-4A5C-86F1-B818774D799A}" type="parTrans" cxnId="{DC062761-2BBE-42C7-BE59-698E878CB656}">
      <dgm:prSet/>
      <dgm:spPr/>
      <dgm:t>
        <a:bodyPr/>
        <a:lstStyle/>
        <a:p>
          <a:endParaRPr lang="en-US"/>
        </a:p>
      </dgm:t>
    </dgm:pt>
    <dgm:pt modelId="{2298A94D-65BD-4095-8683-DD0631E13569}" type="sibTrans" cxnId="{DC062761-2BBE-42C7-BE59-698E878CB656}">
      <dgm:prSet/>
      <dgm:spPr/>
      <dgm:t>
        <a:bodyPr/>
        <a:lstStyle/>
        <a:p>
          <a:endParaRPr lang="en-US"/>
        </a:p>
      </dgm:t>
    </dgm:pt>
    <dgm:pt modelId="{34C0AA49-D65A-447D-BBA4-8B8F0DECC7E1}" type="pres">
      <dgm:prSet presAssocID="{43557C9E-F21F-48EF-AA50-33942180AE55}" presName="linear" presStyleCnt="0">
        <dgm:presLayoutVars>
          <dgm:animLvl val="lvl"/>
          <dgm:resizeHandles val="exact"/>
        </dgm:presLayoutVars>
      </dgm:prSet>
      <dgm:spPr/>
    </dgm:pt>
    <dgm:pt modelId="{F530F7C9-318C-4B17-8EF7-2D43218F38C4}" type="pres">
      <dgm:prSet presAssocID="{4EBCB562-D22B-433C-A01B-47459166BF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D741B1-721A-45B8-9B71-4BD8AEE1B450}" type="pres">
      <dgm:prSet presAssocID="{96FC0AA9-D689-4CE3-84F2-B831F58FFA78}" presName="spacer" presStyleCnt="0"/>
      <dgm:spPr/>
    </dgm:pt>
    <dgm:pt modelId="{B3633DA6-83F4-4C1C-997A-0B1E4CF15D03}" type="pres">
      <dgm:prSet presAssocID="{D51AD816-3F8A-45D2-8B77-BB8D7E2339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524228-574A-4FC0-8636-970C9877C958}" type="pres">
      <dgm:prSet presAssocID="{CAD9F9E9-729A-4F30-9B07-A88A99B8AFCF}" presName="spacer" presStyleCnt="0"/>
      <dgm:spPr/>
    </dgm:pt>
    <dgm:pt modelId="{80787581-D671-43D3-A922-7C799CA83892}" type="pres">
      <dgm:prSet presAssocID="{27B0E566-9366-4F19-858A-AFE0FC0C5F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7093B7-AE4B-4381-97E7-9805754F7490}" type="pres">
      <dgm:prSet presAssocID="{0E82B5AD-A34E-4401-B66D-659ADFCB087D}" presName="spacer" presStyleCnt="0"/>
      <dgm:spPr/>
    </dgm:pt>
    <dgm:pt modelId="{67326BCE-FB62-4EFC-BC8F-531687386407}" type="pres">
      <dgm:prSet presAssocID="{97727534-010A-4E4A-A353-CC38B6AAD2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2B4B19-6DF0-4E69-9690-4294D467AF12}" type="presOf" srcId="{4EBCB562-D22B-433C-A01B-47459166BFF6}" destId="{F530F7C9-318C-4B17-8EF7-2D43218F38C4}" srcOrd="0" destOrd="0" presId="urn:microsoft.com/office/officeart/2005/8/layout/vList2"/>
    <dgm:cxn modelId="{8D42651D-4831-447C-8DB2-221499ED96E0}" type="presOf" srcId="{27B0E566-9366-4F19-858A-AFE0FC0C5F2D}" destId="{80787581-D671-43D3-A922-7C799CA83892}" srcOrd="0" destOrd="0" presId="urn:microsoft.com/office/officeart/2005/8/layout/vList2"/>
    <dgm:cxn modelId="{A3C25D5F-BB4F-4EC2-A1E3-197DB2F4E4B0}" srcId="{43557C9E-F21F-48EF-AA50-33942180AE55}" destId="{4EBCB562-D22B-433C-A01B-47459166BFF6}" srcOrd="0" destOrd="0" parTransId="{A32397C1-36D3-407B-BC61-4F175CCA7C58}" sibTransId="{96FC0AA9-D689-4CE3-84F2-B831F58FFA78}"/>
    <dgm:cxn modelId="{DC062761-2BBE-42C7-BE59-698E878CB656}" srcId="{43557C9E-F21F-48EF-AA50-33942180AE55}" destId="{97727534-010A-4E4A-A353-CC38B6AAD282}" srcOrd="3" destOrd="0" parTransId="{3A576D59-7085-4A5C-86F1-B818774D799A}" sibTransId="{2298A94D-65BD-4095-8683-DD0631E13569}"/>
    <dgm:cxn modelId="{6297C64A-2B88-4637-9FDB-5070BDF5FD8E}" type="presOf" srcId="{97727534-010A-4E4A-A353-CC38B6AAD282}" destId="{67326BCE-FB62-4EFC-BC8F-531687386407}" srcOrd="0" destOrd="0" presId="urn:microsoft.com/office/officeart/2005/8/layout/vList2"/>
    <dgm:cxn modelId="{70D1744C-6C82-43F9-95EB-FD182BB54821}" type="presOf" srcId="{43557C9E-F21F-48EF-AA50-33942180AE55}" destId="{34C0AA49-D65A-447D-BBA4-8B8F0DECC7E1}" srcOrd="0" destOrd="0" presId="urn:microsoft.com/office/officeart/2005/8/layout/vList2"/>
    <dgm:cxn modelId="{B8438E92-6CA5-45AA-BAC7-26093E89EFBB}" srcId="{43557C9E-F21F-48EF-AA50-33942180AE55}" destId="{D51AD816-3F8A-45D2-8B77-BB8D7E233922}" srcOrd="1" destOrd="0" parTransId="{4649D70E-C736-46E5-9559-67E153995442}" sibTransId="{CAD9F9E9-729A-4F30-9B07-A88A99B8AFCF}"/>
    <dgm:cxn modelId="{079437A1-D69B-4107-83A5-B2721A39B03F}" srcId="{43557C9E-F21F-48EF-AA50-33942180AE55}" destId="{27B0E566-9366-4F19-858A-AFE0FC0C5F2D}" srcOrd="2" destOrd="0" parTransId="{C401EEEF-C76F-4D87-969E-0E185279C0A8}" sibTransId="{0E82B5AD-A34E-4401-B66D-659ADFCB087D}"/>
    <dgm:cxn modelId="{D33B3FF4-A823-4471-9C09-B5DB852407A7}" type="presOf" srcId="{D51AD816-3F8A-45D2-8B77-BB8D7E233922}" destId="{B3633DA6-83F4-4C1C-997A-0B1E4CF15D03}" srcOrd="0" destOrd="0" presId="urn:microsoft.com/office/officeart/2005/8/layout/vList2"/>
    <dgm:cxn modelId="{69FC5BE2-D6B4-4FA4-A207-E756F3FF195B}" type="presParOf" srcId="{34C0AA49-D65A-447D-BBA4-8B8F0DECC7E1}" destId="{F530F7C9-318C-4B17-8EF7-2D43218F38C4}" srcOrd="0" destOrd="0" presId="urn:microsoft.com/office/officeart/2005/8/layout/vList2"/>
    <dgm:cxn modelId="{1E26ED97-153A-437C-8951-07EAFC35B13E}" type="presParOf" srcId="{34C0AA49-D65A-447D-BBA4-8B8F0DECC7E1}" destId="{92D741B1-721A-45B8-9B71-4BD8AEE1B450}" srcOrd="1" destOrd="0" presId="urn:microsoft.com/office/officeart/2005/8/layout/vList2"/>
    <dgm:cxn modelId="{37C6BB37-19E0-42E7-B273-18877B2C50A2}" type="presParOf" srcId="{34C0AA49-D65A-447D-BBA4-8B8F0DECC7E1}" destId="{B3633DA6-83F4-4C1C-997A-0B1E4CF15D03}" srcOrd="2" destOrd="0" presId="urn:microsoft.com/office/officeart/2005/8/layout/vList2"/>
    <dgm:cxn modelId="{162522F0-ABDE-4B9E-A4B8-1C96834BFBCB}" type="presParOf" srcId="{34C0AA49-D65A-447D-BBA4-8B8F0DECC7E1}" destId="{E8524228-574A-4FC0-8636-970C9877C958}" srcOrd="3" destOrd="0" presId="urn:microsoft.com/office/officeart/2005/8/layout/vList2"/>
    <dgm:cxn modelId="{7B803030-63AF-4CC0-BAB5-B67675AE16D3}" type="presParOf" srcId="{34C0AA49-D65A-447D-BBA4-8B8F0DECC7E1}" destId="{80787581-D671-43D3-A922-7C799CA83892}" srcOrd="4" destOrd="0" presId="urn:microsoft.com/office/officeart/2005/8/layout/vList2"/>
    <dgm:cxn modelId="{69C58736-3B8B-44F7-BC42-D9B749D4F636}" type="presParOf" srcId="{34C0AA49-D65A-447D-BBA4-8B8F0DECC7E1}" destId="{3C7093B7-AE4B-4381-97E7-9805754F7490}" srcOrd="5" destOrd="0" presId="urn:microsoft.com/office/officeart/2005/8/layout/vList2"/>
    <dgm:cxn modelId="{E3FBDA42-23E5-49DB-9D83-429193CDD4CD}" type="presParOf" srcId="{34C0AA49-D65A-447D-BBA4-8B8F0DECC7E1}" destId="{67326BCE-FB62-4EFC-BC8F-5316873864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57C9E-F21F-48EF-AA50-33942180AE5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3ED56F-DAA7-4044-8943-9C29C26F2697}">
      <dgm:prSet phldr="0"/>
      <dgm:spPr/>
      <dgm:t>
        <a:bodyPr/>
        <a:lstStyle/>
        <a:p>
          <a:r>
            <a:rPr lang="en-US" b="0" dirty="0">
              <a:solidFill>
                <a:srgbClr val="444444"/>
              </a:solidFill>
              <a:latin typeface="Calibri"/>
            </a:rPr>
            <a:t>Refining Goals and Strategies</a:t>
          </a:r>
        </a:p>
      </dgm:t>
    </dgm:pt>
    <dgm:pt modelId="{89FA630A-C250-4EF6-8495-79CD996B4F33}" type="parTrans" cxnId="{FE068E90-12E7-4B8B-8D6E-E7254647E6A1}">
      <dgm:prSet/>
      <dgm:spPr/>
      <dgm:t>
        <a:bodyPr/>
        <a:lstStyle/>
        <a:p>
          <a:endParaRPr lang="en-US"/>
        </a:p>
      </dgm:t>
    </dgm:pt>
    <dgm:pt modelId="{6A0F7C31-3E1B-45BF-9C25-69DB5D5729A5}" type="sibTrans" cxnId="{FE068E90-12E7-4B8B-8D6E-E7254647E6A1}">
      <dgm:prSet/>
      <dgm:spPr/>
      <dgm:t>
        <a:bodyPr/>
        <a:lstStyle/>
        <a:p>
          <a:endParaRPr lang="en-US"/>
        </a:p>
      </dgm:t>
    </dgm:pt>
    <dgm:pt modelId="{2E3B26FC-16AC-49B1-9638-C149F5653FA7}">
      <dgm:prSet phldr="0"/>
      <dgm:spPr/>
      <dgm:t>
        <a:bodyPr/>
        <a:lstStyle/>
        <a:p>
          <a:r>
            <a:rPr lang="en-US" b="0" dirty="0">
              <a:solidFill>
                <a:srgbClr val="444444"/>
              </a:solidFill>
              <a:latin typeface="Calibri"/>
            </a:rPr>
            <a:t>Amending Targeted Industries </a:t>
          </a:r>
        </a:p>
      </dgm:t>
    </dgm:pt>
    <dgm:pt modelId="{DA9EF5F0-7310-466D-9922-D4A2EF43097F}" type="parTrans" cxnId="{8EE688EA-C606-469A-85C7-561D229E5056}">
      <dgm:prSet/>
      <dgm:spPr/>
      <dgm:t>
        <a:bodyPr/>
        <a:lstStyle/>
        <a:p>
          <a:endParaRPr lang="en-US"/>
        </a:p>
      </dgm:t>
    </dgm:pt>
    <dgm:pt modelId="{5E22ADCD-9055-4C83-BEFE-5D003BCAD9DC}" type="sibTrans" cxnId="{8EE688EA-C606-469A-85C7-561D229E5056}">
      <dgm:prSet/>
      <dgm:spPr/>
      <dgm:t>
        <a:bodyPr/>
        <a:lstStyle/>
        <a:p>
          <a:endParaRPr lang="en-US"/>
        </a:p>
      </dgm:t>
    </dgm:pt>
    <dgm:pt modelId="{D9A6C7C9-D708-403E-B779-1CB2CC207BA5}">
      <dgm:prSet phldr="0"/>
      <dgm:spPr/>
      <dgm:t>
        <a:bodyPr/>
        <a:lstStyle/>
        <a:p>
          <a:pPr>
            <a:spcBef>
              <a:spcPts val="0"/>
            </a:spcBef>
          </a:pPr>
          <a:r>
            <a:rPr lang="en-US" b="0" dirty="0">
              <a:solidFill>
                <a:srgbClr val="444444"/>
              </a:solidFill>
              <a:latin typeface="Calibri"/>
            </a:rPr>
            <a:t> Agriculture &amp; Value-Added Food</a:t>
          </a:r>
        </a:p>
      </dgm:t>
    </dgm:pt>
    <dgm:pt modelId="{2A31F5F8-BBA6-41AB-807E-67C93E8A322E}" type="parTrans" cxnId="{8B14D0B7-3AC4-4B29-9E58-090701FE5E13}">
      <dgm:prSet/>
      <dgm:spPr/>
      <dgm:t>
        <a:bodyPr/>
        <a:lstStyle/>
        <a:p>
          <a:endParaRPr lang="en-US"/>
        </a:p>
      </dgm:t>
    </dgm:pt>
    <dgm:pt modelId="{E6A8E3EF-EFDA-4F09-A986-13D881291694}" type="sibTrans" cxnId="{8B14D0B7-3AC4-4B29-9E58-090701FE5E13}">
      <dgm:prSet/>
      <dgm:spPr/>
      <dgm:t>
        <a:bodyPr/>
        <a:lstStyle/>
        <a:p>
          <a:endParaRPr lang="en-US"/>
        </a:p>
      </dgm:t>
    </dgm:pt>
    <dgm:pt modelId="{D40FE17E-CBFD-4D06-B784-282C985B8C77}">
      <dgm:prSet phldr="0"/>
      <dgm:spPr>
        <a:solidFill>
          <a:srgbClr val="5EAFA6"/>
        </a:solidFill>
      </dgm:spPr>
      <dgm:t>
        <a:bodyPr/>
        <a:lstStyle/>
        <a:p>
          <a:r>
            <a:rPr lang="en-US" b="0" dirty="0">
              <a:solidFill>
                <a:srgbClr val="444444"/>
              </a:solidFill>
              <a:latin typeface="Calibri"/>
            </a:rPr>
            <a:t>Adding Skills Gap Analysis</a:t>
          </a:r>
        </a:p>
      </dgm:t>
    </dgm:pt>
    <dgm:pt modelId="{9527B944-AFED-4B93-AB64-A9E67851D568}" type="parTrans" cxnId="{11D1EF4E-F007-438E-83EC-397EC38C316C}">
      <dgm:prSet/>
      <dgm:spPr/>
      <dgm:t>
        <a:bodyPr/>
        <a:lstStyle/>
        <a:p>
          <a:endParaRPr lang="en-US"/>
        </a:p>
      </dgm:t>
    </dgm:pt>
    <dgm:pt modelId="{9EEB8E4B-91E0-4F54-BE80-8A08CD29D622}" type="sibTrans" cxnId="{11D1EF4E-F007-438E-83EC-397EC38C316C}">
      <dgm:prSet/>
      <dgm:spPr/>
      <dgm:t>
        <a:bodyPr/>
        <a:lstStyle/>
        <a:p>
          <a:endParaRPr lang="en-US"/>
        </a:p>
      </dgm:t>
    </dgm:pt>
    <dgm:pt modelId="{5A21E790-8D2C-41C0-882A-28C15FBC7861}">
      <dgm:prSet phldr="0"/>
      <dgm:spPr/>
      <dgm:t>
        <a:bodyPr/>
        <a:lstStyle/>
        <a:p>
          <a:r>
            <a:rPr lang="en-US" b="0" dirty="0">
              <a:solidFill>
                <a:srgbClr val="444444"/>
              </a:solidFill>
              <a:latin typeface="Calibri"/>
            </a:rPr>
            <a:t> Addressing new state requirement</a:t>
          </a:r>
        </a:p>
      </dgm:t>
    </dgm:pt>
    <dgm:pt modelId="{C42ED24A-82CF-4A60-B8AE-8C45CC0EDA84}" type="parTrans" cxnId="{DA97E39D-D7A7-4A85-9D7F-3F5422C319BF}">
      <dgm:prSet/>
      <dgm:spPr/>
      <dgm:t>
        <a:bodyPr/>
        <a:lstStyle/>
        <a:p>
          <a:endParaRPr lang="en-US"/>
        </a:p>
      </dgm:t>
    </dgm:pt>
    <dgm:pt modelId="{C7DE5007-60E0-4545-A469-DD882799CF31}" type="sibTrans" cxnId="{DA97E39D-D7A7-4A85-9D7F-3F5422C319BF}">
      <dgm:prSet/>
      <dgm:spPr/>
      <dgm:t>
        <a:bodyPr/>
        <a:lstStyle/>
        <a:p>
          <a:endParaRPr lang="en-US"/>
        </a:p>
      </dgm:t>
    </dgm:pt>
    <dgm:pt modelId="{5BBA6F35-5C66-434C-BB6B-BA996D963808}">
      <dgm:prSet phldr="0"/>
      <dgm:spPr/>
      <dgm:t>
        <a:bodyPr/>
        <a:lstStyle/>
        <a:p>
          <a:pPr>
            <a:spcBef>
              <a:spcPct val="0"/>
            </a:spcBef>
          </a:pPr>
          <a:endParaRPr lang="en-US" b="0" dirty="0">
            <a:solidFill>
              <a:srgbClr val="444444"/>
            </a:solidFill>
            <a:latin typeface="Calibri"/>
          </a:endParaRPr>
        </a:p>
      </dgm:t>
    </dgm:pt>
    <dgm:pt modelId="{EE52803D-C7EE-4243-B7C9-8E5B52FDBB52}" type="parTrans" cxnId="{89201477-3A4A-4CE6-A953-035646492AB8}">
      <dgm:prSet/>
      <dgm:spPr/>
      <dgm:t>
        <a:bodyPr/>
        <a:lstStyle/>
        <a:p>
          <a:endParaRPr lang="en-US"/>
        </a:p>
      </dgm:t>
    </dgm:pt>
    <dgm:pt modelId="{6927E0FA-4F14-494F-9C89-477713AA9C69}" type="sibTrans" cxnId="{89201477-3A4A-4CE6-A953-035646492AB8}">
      <dgm:prSet/>
      <dgm:spPr/>
      <dgm:t>
        <a:bodyPr/>
        <a:lstStyle/>
        <a:p>
          <a:endParaRPr lang="en-US"/>
        </a:p>
      </dgm:t>
    </dgm:pt>
    <dgm:pt modelId="{35EEA951-5616-4DE8-80B7-B431C10B8885}">
      <dgm:prSet phldr="0"/>
      <dgm:spPr/>
      <dgm:t>
        <a:bodyPr/>
        <a:lstStyle/>
        <a:p>
          <a:endParaRPr lang="en-US" b="0" dirty="0">
            <a:solidFill>
              <a:srgbClr val="444444"/>
            </a:solidFill>
            <a:latin typeface="Calibri"/>
          </a:endParaRPr>
        </a:p>
      </dgm:t>
    </dgm:pt>
    <dgm:pt modelId="{313D56CA-0B13-4A49-8EDB-A53438A23B43}" type="parTrans" cxnId="{CBD66B7C-39F5-4F22-858A-8BC29E788CD6}">
      <dgm:prSet/>
      <dgm:spPr/>
      <dgm:t>
        <a:bodyPr/>
        <a:lstStyle/>
        <a:p>
          <a:endParaRPr lang="en-US"/>
        </a:p>
      </dgm:t>
    </dgm:pt>
    <dgm:pt modelId="{695B8CE8-2D7F-4C35-BD26-1DD79D3BD183}" type="sibTrans" cxnId="{CBD66B7C-39F5-4F22-858A-8BC29E788CD6}">
      <dgm:prSet/>
      <dgm:spPr/>
      <dgm:t>
        <a:bodyPr/>
        <a:lstStyle/>
        <a:p>
          <a:endParaRPr lang="en-US"/>
        </a:p>
      </dgm:t>
    </dgm:pt>
    <dgm:pt modelId="{45432FF3-6D1C-4558-A785-B4ADD00FB5B3}">
      <dgm:prSet phldr="0"/>
      <dgm:spPr/>
      <dgm:t>
        <a:bodyPr/>
        <a:lstStyle/>
        <a:p>
          <a:r>
            <a:rPr lang="en-US" b="0" dirty="0">
              <a:solidFill>
                <a:srgbClr val="444444"/>
              </a:solidFill>
              <a:latin typeface="Calibri"/>
            </a:rPr>
            <a:t> Building on the Talent Pipeline Initiative (TPI)</a:t>
          </a:r>
        </a:p>
      </dgm:t>
    </dgm:pt>
    <dgm:pt modelId="{14394CE2-3DBE-4723-B980-0219352C8883}" type="parTrans" cxnId="{E75744C8-34C9-4FAE-9CB9-81D897C4E3BC}">
      <dgm:prSet/>
      <dgm:spPr/>
      <dgm:t>
        <a:bodyPr/>
        <a:lstStyle/>
        <a:p>
          <a:endParaRPr lang="en-US"/>
        </a:p>
      </dgm:t>
    </dgm:pt>
    <dgm:pt modelId="{18943C98-D479-4B84-8704-9D47B0171179}" type="sibTrans" cxnId="{E75744C8-34C9-4FAE-9CB9-81D897C4E3BC}">
      <dgm:prSet/>
      <dgm:spPr/>
      <dgm:t>
        <a:bodyPr/>
        <a:lstStyle/>
        <a:p>
          <a:endParaRPr lang="en-US"/>
        </a:p>
      </dgm:t>
    </dgm:pt>
    <dgm:pt modelId="{1FB5A16F-C829-420E-AA25-86B74768A7D0}">
      <dgm:prSet phldr="0"/>
      <dgm:spPr/>
      <dgm:t>
        <a:bodyPr/>
        <a:lstStyle/>
        <a:p>
          <a:pPr>
            <a:spcBef>
              <a:spcPct val="0"/>
            </a:spcBef>
          </a:pPr>
          <a:r>
            <a:rPr lang="en-US" b="0" dirty="0">
              <a:solidFill>
                <a:srgbClr val="444444"/>
              </a:solidFill>
              <a:latin typeface="Calibri"/>
            </a:rPr>
            <a:t> Transportation &amp; Logistics</a:t>
          </a:r>
        </a:p>
      </dgm:t>
    </dgm:pt>
    <dgm:pt modelId="{5BBECC31-6E81-4EC8-82CD-E65EA3DA511D}" type="parTrans" cxnId="{F8C10F15-FBE0-4A73-850B-8E3C6CDD741B}">
      <dgm:prSet/>
      <dgm:spPr/>
      <dgm:t>
        <a:bodyPr/>
        <a:lstStyle/>
        <a:p>
          <a:endParaRPr lang="en-US"/>
        </a:p>
      </dgm:t>
    </dgm:pt>
    <dgm:pt modelId="{BFBADB6D-B984-4681-BADA-6E389A4E6BF7}" type="sibTrans" cxnId="{F8C10F15-FBE0-4A73-850B-8E3C6CDD741B}">
      <dgm:prSet/>
      <dgm:spPr/>
      <dgm:t>
        <a:bodyPr/>
        <a:lstStyle/>
        <a:p>
          <a:endParaRPr lang="en-US"/>
        </a:p>
      </dgm:t>
    </dgm:pt>
    <dgm:pt modelId="{AA2E9D42-A213-44B5-8218-B9BDA3BE30D5}">
      <dgm:prSet phldr="0"/>
      <dgm:spPr/>
      <dgm:t>
        <a:bodyPr/>
        <a:lstStyle/>
        <a:p>
          <a:pPr>
            <a:spcBef>
              <a:spcPct val="0"/>
            </a:spcBef>
          </a:pPr>
          <a:r>
            <a:rPr lang="en-US" b="0" dirty="0">
              <a:solidFill>
                <a:srgbClr val="444444"/>
              </a:solidFill>
              <a:latin typeface="Calibri"/>
            </a:rPr>
            <a:t> Manufacturing</a:t>
          </a:r>
        </a:p>
      </dgm:t>
    </dgm:pt>
    <dgm:pt modelId="{9B268A88-C7DB-42CE-BD1D-96E461172FE3}" type="parTrans" cxnId="{FCF3FE6B-8CF2-4D9E-8AE9-AB9B40722517}">
      <dgm:prSet/>
      <dgm:spPr/>
      <dgm:t>
        <a:bodyPr/>
        <a:lstStyle/>
        <a:p>
          <a:endParaRPr lang="en-US"/>
        </a:p>
      </dgm:t>
    </dgm:pt>
    <dgm:pt modelId="{CE559DBE-4B48-4366-A666-20AF5CA68723}" type="sibTrans" cxnId="{FCF3FE6B-8CF2-4D9E-8AE9-AB9B40722517}">
      <dgm:prSet/>
      <dgm:spPr/>
      <dgm:t>
        <a:bodyPr/>
        <a:lstStyle/>
        <a:p>
          <a:endParaRPr lang="en-US"/>
        </a:p>
      </dgm:t>
    </dgm:pt>
    <dgm:pt modelId="{46E5D5C4-2B2F-4926-B559-73FB7422164F}">
      <dgm:prSet phldr="0"/>
      <dgm:spPr/>
      <dgm:t>
        <a:bodyPr/>
        <a:lstStyle/>
        <a:p>
          <a:pPr>
            <a:spcBef>
              <a:spcPct val="0"/>
            </a:spcBef>
          </a:pPr>
          <a:r>
            <a:rPr lang="en-US" b="0" dirty="0">
              <a:solidFill>
                <a:srgbClr val="444444"/>
              </a:solidFill>
              <a:latin typeface="Calibri"/>
            </a:rPr>
            <a:t> Life Sciences</a:t>
          </a:r>
        </a:p>
      </dgm:t>
    </dgm:pt>
    <dgm:pt modelId="{63807CBB-E238-4EAD-AD0C-B773FB0F63AE}" type="parTrans" cxnId="{F3B26EA2-1C5D-4060-A827-9EE7F0FF4723}">
      <dgm:prSet/>
      <dgm:spPr/>
      <dgm:t>
        <a:bodyPr/>
        <a:lstStyle/>
        <a:p>
          <a:endParaRPr lang="en-US"/>
        </a:p>
      </dgm:t>
    </dgm:pt>
    <dgm:pt modelId="{C16F2DBD-EB13-41A4-883F-B186488BA582}" type="sibTrans" cxnId="{F3B26EA2-1C5D-4060-A827-9EE7F0FF4723}">
      <dgm:prSet/>
      <dgm:spPr/>
      <dgm:t>
        <a:bodyPr/>
        <a:lstStyle/>
        <a:p>
          <a:endParaRPr lang="en-US"/>
        </a:p>
      </dgm:t>
    </dgm:pt>
    <dgm:pt modelId="{FB92B3DA-B46C-412D-9F2F-F76B9004B2C3}">
      <dgm:prSet phldr="0"/>
      <dgm:spPr/>
      <dgm:t>
        <a:bodyPr/>
        <a:lstStyle/>
        <a:p>
          <a:pPr>
            <a:spcBef>
              <a:spcPct val="0"/>
            </a:spcBef>
          </a:pPr>
          <a:r>
            <a:rPr lang="en-US" b="0" dirty="0">
              <a:solidFill>
                <a:srgbClr val="444444"/>
              </a:solidFill>
              <a:latin typeface="Calibri"/>
            </a:rPr>
            <a:t> IT &amp; Emerging Technology</a:t>
          </a:r>
        </a:p>
      </dgm:t>
    </dgm:pt>
    <dgm:pt modelId="{248F74C4-69DB-485D-A534-71D24B44F149}" type="parTrans" cxnId="{73145499-9F17-453C-B4CB-FCAF86434647}">
      <dgm:prSet/>
      <dgm:spPr/>
      <dgm:t>
        <a:bodyPr/>
        <a:lstStyle/>
        <a:p>
          <a:endParaRPr lang="en-US"/>
        </a:p>
      </dgm:t>
    </dgm:pt>
    <dgm:pt modelId="{C475041A-5EA1-48CB-BA28-0D52618D272E}" type="sibTrans" cxnId="{73145499-9F17-453C-B4CB-FCAF86434647}">
      <dgm:prSet/>
      <dgm:spPr/>
      <dgm:t>
        <a:bodyPr/>
        <a:lstStyle/>
        <a:p>
          <a:endParaRPr lang="en-US"/>
        </a:p>
      </dgm:t>
    </dgm:pt>
    <dgm:pt modelId="{8B0D1E5B-AB20-43D8-94E1-7BA86C4D1AC4}">
      <dgm:prSet phldr="0"/>
      <dgm:spPr/>
      <dgm:t>
        <a:bodyPr/>
        <a:lstStyle/>
        <a:p>
          <a:r>
            <a:rPr lang="en-US" b="0" dirty="0">
              <a:solidFill>
                <a:srgbClr val="444444"/>
              </a:solidFill>
              <a:latin typeface="Calibri"/>
            </a:rPr>
            <a:t> Incorporating TPI recommendations</a:t>
          </a:r>
        </a:p>
      </dgm:t>
    </dgm:pt>
    <dgm:pt modelId="{8EF1766C-5FB8-4328-8E8F-E526AE0D48B3}" type="parTrans" cxnId="{5E6C484B-B64E-4157-971C-A656031612DA}">
      <dgm:prSet/>
      <dgm:spPr/>
      <dgm:t>
        <a:bodyPr/>
        <a:lstStyle/>
        <a:p>
          <a:endParaRPr lang="en-US"/>
        </a:p>
      </dgm:t>
    </dgm:pt>
    <dgm:pt modelId="{00D675E2-C015-4E20-B62E-42C727A4B130}" type="sibTrans" cxnId="{5E6C484B-B64E-4157-971C-A656031612DA}">
      <dgm:prSet/>
      <dgm:spPr/>
      <dgm:t>
        <a:bodyPr/>
        <a:lstStyle/>
        <a:p>
          <a:endParaRPr lang="en-US"/>
        </a:p>
      </dgm:t>
    </dgm:pt>
    <dgm:pt modelId="{5C4373FA-9188-496C-854E-7550D3F3F5B5}">
      <dgm:prSet phldr="0"/>
      <dgm:spPr/>
      <dgm:t>
        <a:bodyPr/>
        <a:lstStyle/>
        <a:p>
          <a:r>
            <a:rPr lang="en-US" b="0" dirty="0">
              <a:solidFill>
                <a:srgbClr val="444444"/>
              </a:solidFill>
              <a:latin typeface="Calibri"/>
            </a:rPr>
            <a:t> Ensuring pipeline projects are supported</a:t>
          </a:r>
        </a:p>
      </dgm:t>
    </dgm:pt>
    <dgm:pt modelId="{79C97BB5-2012-4783-A4CF-C59607C52941}" type="parTrans" cxnId="{DC26E8DC-21AB-45A9-B100-BD20E6C4111E}">
      <dgm:prSet/>
      <dgm:spPr/>
      <dgm:t>
        <a:bodyPr/>
        <a:lstStyle/>
        <a:p>
          <a:endParaRPr lang="en-US"/>
        </a:p>
      </dgm:t>
    </dgm:pt>
    <dgm:pt modelId="{53C4498C-382A-4987-B3CD-544F89A783AA}" type="sibTrans" cxnId="{DC26E8DC-21AB-45A9-B100-BD20E6C4111E}">
      <dgm:prSet/>
      <dgm:spPr/>
      <dgm:t>
        <a:bodyPr/>
        <a:lstStyle/>
        <a:p>
          <a:endParaRPr lang="en-US"/>
        </a:p>
      </dgm:t>
    </dgm:pt>
    <dgm:pt modelId="{34C0AA49-D65A-447D-BBA4-8B8F0DECC7E1}" type="pres">
      <dgm:prSet presAssocID="{43557C9E-F21F-48EF-AA50-33942180AE55}" presName="linear" presStyleCnt="0">
        <dgm:presLayoutVars>
          <dgm:animLvl val="lvl"/>
          <dgm:resizeHandles val="exact"/>
        </dgm:presLayoutVars>
      </dgm:prSet>
      <dgm:spPr/>
    </dgm:pt>
    <dgm:pt modelId="{4E61E1C8-8956-4218-8DFB-32434FB3A1D8}" type="pres">
      <dgm:prSet presAssocID="{2E3B26FC-16AC-49B1-9638-C149F5653FA7}" presName="parentText" presStyleLbl="node1" presStyleIdx="0" presStyleCnt="3" custLinFactNeighborY="-2885">
        <dgm:presLayoutVars>
          <dgm:chMax val="0"/>
          <dgm:bulletEnabled val="1"/>
        </dgm:presLayoutVars>
      </dgm:prSet>
      <dgm:spPr/>
    </dgm:pt>
    <dgm:pt modelId="{C191D565-8EBB-434B-8B1E-90CDCF795076}" type="pres">
      <dgm:prSet presAssocID="{2E3B26FC-16AC-49B1-9638-C149F5653FA7}" presName="childText" presStyleLbl="revTx" presStyleIdx="0" presStyleCnt="3">
        <dgm:presLayoutVars>
          <dgm:bulletEnabled val="1"/>
        </dgm:presLayoutVars>
      </dgm:prSet>
      <dgm:spPr/>
    </dgm:pt>
    <dgm:pt modelId="{8986F1F3-85AC-4A72-B9C7-E1B2C41B9BB4}" type="pres">
      <dgm:prSet presAssocID="{D40FE17E-CBFD-4D06-B784-282C985B8C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760C3A-807C-425B-9857-8731B53D9267}" type="pres">
      <dgm:prSet presAssocID="{D40FE17E-CBFD-4D06-B784-282C985B8C77}" presName="childText" presStyleLbl="revTx" presStyleIdx="1" presStyleCnt="3">
        <dgm:presLayoutVars>
          <dgm:bulletEnabled val="1"/>
        </dgm:presLayoutVars>
      </dgm:prSet>
      <dgm:spPr/>
    </dgm:pt>
    <dgm:pt modelId="{E6F705E1-378A-43D2-BA45-D1EB7F7EE578}" type="pres">
      <dgm:prSet presAssocID="{A43ED56F-DAA7-4044-8943-9C29C26F26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7F6853D-0C75-45A3-BC0A-D668624E29A2}" type="pres">
      <dgm:prSet presAssocID="{A43ED56F-DAA7-4044-8943-9C29C26F269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293BA10-EE65-4AE6-9AD0-7A1FB85C8444}" type="presOf" srcId="{5BBA6F35-5C66-434C-BB6B-BA996D963808}" destId="{C191D565-8EBB-434B-8B1E-90CDCF795076}" srcOrd="0" destOrd="5" presId="urn:microsoft.com/office/officeart/2005/8/layout/vList2"/>
    <dgm:cxn modelId="{F8C10F15-FBE0-4A73-850B-8E3C6CDD741B}" srcId="{2E3B26FC-16AC-49B1-9638-C149F5653FA7}" destId="{1FB5A16F-C829-420E-AA25-86B74768A7D0}" srcOrd="1" destOrd="0" parTransId="{5BBECC31-6E81-4EC8-82CD-E65EA3DA511D}" sibTransId="{BFBADB6D-B984-4681-BADA-6E389A4E6BF7}"/>
    <dgm:cxn modelId="{1718CB15-AD6A-45CE-A6DE-0C1A53932A12}" type="presOf" srcId="{D9A6C7C9-D708-403E-B779-1CB2CC207BA5}" destId="{C191D565-8EBB-434B-8B1E-90CDCF795076}" srcOrd="0" destOrd="0" presId="urn:microsoft.com/office/officeart/2005/8/layout/vList2"/>
    <dgm:cxn modelId="{24134E3C-371A-4455-A848-004DEA3F333F}" type="presOf" srcId="{FB92B3DA-B46C-412D-9F2F-F76B9004B2C3}" destId="{C191D565-8EBB-434B-8B1E-90CDCF795076}" srcOrd="0" destOrd="4" presId="urn:microsoft.com/office/officeart/2005/8/layout/vList2"/>
    <dgm:cxn modelId="{0503A35C-2131-4FDA-9C94-9406D9CBC34D}" type="presOf" srcId="{D40FE17E-CBFD-4D06-B784-282C985B8C77}" destId="{8986F1F3-85AC-4A72-B9C7-E1B2C41B9BB4}" srcOrd="0" destOrd="0" presId="urn:microsoft.com/office/officeart/2005/8/layout/vList2"/>
    <dgm:cxn modelId="{5E6C484B-B64E-4157-971C-A656031612DA}" srcId="{A43ED56F-DAA7-4044-8943-9C29C26F2697}" destId="{8B0D1E5B-AB20-43D8-94E1-7BA86C4D1AC4}" srcOrd="0" destOrd="0" parTransId="{8EF1766C-5FB8-4328-8E8F-E526AE0D48B3}" sibTransId="{00D675E2-C015-4E20-B62E-42C727A4B130}"/>
    <dgm:cxn modelId="{FCF3FE6B-8CF2-4D9E-8AE9-AB9B40722517}" srcId="{2E3B26FC-16AC-49B1-9638-C149F5653FA7}" destId="{AA2E9D42-A213-44B5-8218-B9BDA3BE30D5}" srcOrd="2" destOrd="0" parTransId="{9B268A88-C7DB-42CE-BD1D-96E461172FE3}" sibTransId="{CE559DBE-4B48-4366-A666-20AF5CA68723}"/>
    <dgm:cxn modelId="{70D1744C-6C82-43F9-95EB-FD182BB54821}" type="presOf" srcId="{43557C9E-F21F-48EF-AA50-33942180AE55}" destId="{34C0AA49-D65A-447D-BBA4-8B8F0DECC7E1}" srcOrd="0" destOrd="0" presId="urn:microsoft.com/office/officeart/2005/8/layout/vList2"/>
    <dgm:cxn modelId="{11D1EF4E-F007-438E-83EC-397EC38C316C}" srcId="{43557C9E-F21F-48EF-AA50-33942180AE55}" destId="{D40FE17E-CBFD-4D06-B784-282C985B8C77}" srcOrd="1" destOrd="0" parTransId="{9527B944-AFED-4B93-AB64-A9E67851D568}" sibTransId="{9EEB8E4B-91E0-4F54-BE80-8A08CD29D622}"/>
    <dgm:cxn modelId="{06038173-C924-4680-8C2E-9557C4BAA072}" type="presOf" srcId="{A43ED56F-DAA7-4044-8943-9C29C26F2697}" destId="{E6F705E1-378A-43D2-BA45-D1EB7F7EE578}" srcOrd="0" destOrd="0" presId="urn:microsoft.com/office/officeart/2005/8/layout/vList2"/>
    <dgm:cxn modelId="{89201477-3A4A-4CE6-A953-035646492AB8}" srcId="{2E3B26FC-16AC-49B1-9638-C149F5653FA7}" destId="{5BBA6F35-5C66-434C-BB6B-BA996D963808}" srcOrd="5" destOrd="0" parTransId="{EE52803D-C7EE-4243-B7C9-8E5B52FDBB52}" sibTransId="{6927E0FA-4F14-494F-9C89-477713AA9C69}"/>
    <dgm:cxn modelId="{1B64FE5A-AD5D-4715-AA73-1C45009DC624}" type="presOf" srcId="{2E3B26FC-16AC-49B1-9638-C149F5653FA7}" destId="{4E61E1C8-8956-4218-8DFB-32434FB3A1D8}" srcOrd="0" destOrd="0" presId="urn:microsoft.com/office/officeart/2005/8/layout/vList2"/>
    <dgm:cxn modelId="{A433C87B-8006-48E6-9B81-0E08C87F4A0E}" type="presOf" srcId="{5C4373FA-9188-496C-854E-7550D3F3F5B5}" destId="{97F6853D-0C75-45A3-BC0A-D668624E29A2}" srcOrd="0" destOrd="1" presId="urn:microsoft.com/office/officeart/2005/8/layout/vList2"/>
    <dgm:cxn modelId="{CBD66B7C-39F5-4F22-858A-8BC29E788CD6}" srcId="{D40FE17E-CBFD-4D06-B784-282C985B8C77}" destId="{35EEA951-5616-4DE8-80B7-B431C10B8885}" srcOrd="2" destOrd="0" parTransId="{313D56CA-0B13-4A49-8EDB-A53438A23B43}" sibTransId="{695B8CE8-2D7F-4C35-BD26-1DD79D3BD183}"/>
    <dgm:cxn modelId="{FE068E90-12E7-4B8B-8D6E-E7254647E6A1}" srcId="{43557C9E-F21F-48EF-AA50-33942180AE55}" destId="{A43ED56F-DAA7-4044-8943-9C29C26F2697}" srcOrd="2" destOrd="0" parTransId="{89FA630A-C250-4EF6-8495-79CD996B4F33}" sibTransId="{6A0F7C31-3E1B-45BF-9C25-69DB5D5729A5}"/>
    <dgm:cxn modelId="{73145499-9F17-453C-B4CB-FCAF86434647}" srcId="{2E3B26FC-16AC-49B1-9638-C149F5653FA7}" destId="{FB92B3DA-B46C-412D-9F2F-F76B9004B2C3}" srcOrd="4" destOrd="0" parTransId="{248F74C4-69DB-485D-A534-71D24B44F149}" sibTransId="{C475041A-5EA1-48CB-BA28-0D52618D272E}"/>
    <dgm:cxn modelId="{C7475F9A-9B32-44A6-84E8-64202D2349DB}" type="presOf" srcId="{8B0D1E5B-AB20-43D8-94E1-7BA86C4D1AC4}" destId="{97F6853D-0C75-45A3-BC0A-D668624E29A2}" srcOrd="0" destOrd="0" presId="urn:microsoft.com/office/officeart/2005/8/layout/vList2"/>
    <dgm:cxn modelId="{DA97E39D-D7A7-4A85-9D7F-3F5422C319BF}" srcId="{D40FE17E-CBFD-4D06-B784-282C985B8C77}" destId="{5A21E790-8D2C-41C0-882A-28C15FBC7861}" srcOrd="0" destOrd="0" parTransId="{C42ED24A-82CF-4A60-B8AE-8C45CC0EDA84}" sibTransId="{C7DE5007-60E0-4545-A469-DD882799CF31}"/>
    <dgm:cxn modelId="{6D8BB09F-67F4-4E42-B3AF-7910C40E0A25}" type="presOf" srcId="{5A21E790-8D2C-41C0-882A-28C15FBC7861}" destId="{F7760C3A-807C-425B-9857-8731B53D9267}" srcOrd="0" destOrd="0" presId="urn:microsoft.com/office/officeart/2005/8/layout/vList2"/>
    <dgm:cxn modelId="{F3B26EA2-1C5D-4060-A827-9EE7F0FF4723}" srcId="{2E3B26FC-16AC-49B1-9638-C149F5653FA7}" destId="{46E5D5C4-2B2F-4926-B559-73FB7422164F}" srcOrd="3" destOrd="0" parTransId="{63807CBB-E238-4EAD-AD0C-B773FB0F63AE}" sibTransId="{C16F2DBD-EB13-41A4-883F-B186488BA582}"/>
    <dgm:cxn modelId="{866037AA-2DFB-45C6-A836-AE7082B969E1}" type="presOf" srcId="{45432FF3-6D1C-4558-A785-B4ADD00FB5B3}" destId="{F7760C3A-807C-425B-9857-8731B53D9267}" srcOrd="0" destOrd="1" presId="urn:microsoft.com/office/officeart/2005/8/layout/vList2"/>
    <dgm:cxn modelId="{A41630AE-6126-42C2-A183-406EEE5CC1FA}" type="presOf" srcId="{AA2E9D42-A213-44B5-8218-B9BDA3BE30D5}" destId="{C191D565-8EBB-434B-8B1E-90CDCF795076}" srcOrd="0" destOrd="2" presId="urn:microsoft.com/office/officeart/2005/8/layout/vList2"/>
    <dgm:cxn modelId="{8B14D0B7-3AC4-4B29-9E58-090701FE5E13}" srcId="{2E3B26FC-16AC-49B1-9638-C149F5653FA7}" destId="{D9A6C7C9-D708-403E-B779-1CB2CC207BA5}" srcOrd="0" destOrd="0" parTransId="{2A31F5F8-BBA6-41AB-807E-67C93E8A322E}" sibTransId="{E6A8E3EF-EFDA-4F09-A986-13D881291694}"/>
    <dgm:cxn modelId="{41C357BF-15A2-4865-8C44-EC66BEF5AE92}" type="presOf" srcId="{35EEA951-5616-4DE8-80B7-B431C10B8885}" destId="{F7760C3A-807C-425B-9857-8731B53D9267}" srcOrd="0" destOrd="2" presId="urn:microsoft.com/office/officeart/2005/8/layout/vList2"/>
    <dgm:cxn modelId="{E75744C8-34C9-4FAE-9CB9-81D897C4E3BC}" srcId="{D40FE17E-CBFD-4D06-B784-282C985B8C77}" destId="{45432FF3-6D1C-4558-A785-B4ADD00FB5B3}" srcOrd="1" destOrd="0" parTransId="{14394CE2-3DBE-4723-B980-0219352C8883}" sibTransId="{18943C98-D479-4B84-8704-9D47B0171179}"/>
    <dgm:cxn modelId="{DC26E8DC-21AB-45A9-B100-BD20E6C4111E}" srcId="{A43ED56F-DAA7-4044-8943-9C29C26F2697}" destId="{5C4373FA-9188-496C-854E-7550D3F3F5B5}" srcOrd="1" destOrd="0" parTransId="{79C97BB5-2012-4783-A4CF-C59607C52941}" sibTransId="{53C4498C-382A-4987-B3CD-544F89A783AA}"/>
    <dgm:cxn modelId="{BD4F61DF-92A7-4367-B0CE-14D779B2A157}" type="presOf" srcId="{46E5D5C4-2B2F-4926-B559-73FB7422164F}" destId="{C191D565-8EBB-434B-8B1E-90CDCF795076}" srcOrd="0" destOrd="3" presId="urn:microsoft.com/office/officeart/2005/8/layout/vList2"/>
    <dgm:cxn modelId="{2BDE9CE3-E794-4118-BDDE-B5FE1356F539}" type="presOf" srcId="{1FB5A16F-C829-420E-AA25-86B74768A7D0}" destId="{C191D565-8EBB-434B-8B1E-90CDCF795076}" srcOrd="0" destOrd="1" presId="urn:microsoft.com/office/officeart/2005/8/layout/vList2"/>
    <dgm:cxn modelId="{8EE688EA-C606-469A-85C7-561D229E5056}" srcId="{43557C9E-F21F-48EF-AA50-33942180AE55}" destId="{2E3B26FC-16AC-49B1-9638-C149F5653FA7}" srcOrd="0" destOrd="0" parTransId="{DA9EF5F0-7310-466D-9922-D4A2EF43097F}" sibTransId="{5E22ADCD-9055-4C83-BEFE-5D003BCAD9DC}"/>
    <dgm:cxn modelId="{5B16C169-8872-4BFC-81DD-EF4655456833}" type="presParOf" srcId="{34C0AA49-D65A-447D-BBA4-8B8F0DECC7E1}" destId="{4E61E1C8-8956-4218-8DFB-32434FB3A1D8}" srcOrd="0" destOrd="0" presId="urn:microsoft.com/office/officeart/2005/8/layout/vList2"/>
    <dgm:cxn modelId="{18FA086C-4802-4642-8957-66640229F766}" type="presParOf" srcId="{34C0AA49-D65A-447D-BBA4-8B8F0DECC7E1}" destId="{C191D565-8EBB-434B-8B1E-90CDCF795076}" srcOrd="1" destOrd="0" presId="urn:microsoft.com/office/officeart/2005/8/layout/vList2"/>
    <dgm:cxn modelId="{41F53993-07A9-4383-B17D-3751F5D26375}" type="presParOf" srcId="{34C0AA49-D65A-447D-BBA4-8B8F0DECC7E1}" destId="{8986F1F3-85AC-4A72-B9C7-E1B2C41B9BB4}" srcOrd="2" destOrd="0" presId="urn:microsoft.com/office/officeart/2005/8/layout/vList2"/>
    <dgm:cxn modelId="{0A14F940-D49F-421B-8C91-BCB220A5A266}" type="presParOf" srcId="{34C0AA49-D65A-447D-BBA4-8B8F0DECC7E1}" destId="{F7760C3A-807C-425B-9857-8731B53D9267}" srcOrd="3" destOrd="0" presId="urn:microsoft.com/office/officeart/2005/8/layout/vList2"/>
    <dgm:cxn modelId="{AA1F40A5-1378-4AD5-8258-E236755642E2}" type="presParOf" srcId="{34C0AA49-D65A-447D-BBA4-8B8F0DECC7E1}" destId="{E6F705E1-378A-43D2-BA45-D1EB7F7EE578}" srcOrd="4" destOrd="0" presId="urn:microsoft.com/office/officeart/2005/8/layout/vList2"/>
    <dgm:cxn modelId="{2EC70DDE-B84E-4605-B7E4-15C40EF607DF}" type="presParOf" srcId="{34C0AA49-D65A-447D-BBA4-8B8F0DECC7E1}" destId="{97F6853D-0C75-45A3-BC0A-D668624E29A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0F7C9-318C-4B17-8EF7-2D43218F38C4}">
      <dsp:nvSpPr>
        <dsp:cNvPr id="0" name=""/>
        <dsp:cNvSpPr/>
      </dsp:nvSpPr>
      <dsp:spPr>
        <a:xfrm>
          <a:off x="0" y="33059"/>
          <a:ext cx="7620000" cy="11033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alibri"/>
            </a:rPr>
            <a:t>Economic Performance</a:t>
          </a:r>
        </a:p>
      </dsp:txBody>
      <dsp:txXfrm>
        <a:off x="53859" y="86918"/>
        <a:ext cx="7512282" cy="995592"/>
      </dsp:txXfrm>
    </dsp:sp>
    <dsp:sp modelId="{B3633DA6-83F4-4C1C-997A-0B1E4CF15D03}">
      <dsp:nvSpPr>
        <dsp:cNvPr id="0" name=""/>
        <dsp:cNvSpPr/>
      </dsp:nvSpPr>
      <dsp:spPr>
        <a:xfrm>
          <a:off x="0" y="1268849"/>
          <a:ext cx="7620000" cy="110331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alibri"/>
            </a:rPr>
            <a:t>Skills Gap Analysis</a:t>
          </a:r>
        </a:p>
      </dsp:txBody>
      <dsp:txXfrm>
        <a:off x="53859" y="1322708"/>
        <a:ext cx="7512282" cy="995592"/>
      </dsp:txXfrm>
    </dsp:sp>
    <dsp:sp modelId="{80787581-D671-43D3-A922-7C799CA83892}">
      <dsp:nvSpPr>
        <dsp:cNvPr id="0" name=""/>
        <dsp:cNvSpPr/>
      </dsp:nvSpPr>
      <dsp:spPr>
        <a:xfrm>
          <a:off x="0" y="2504639"/>
          <a:ext cx="7620000" cy="110331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alibri"/>
            </a:rPr>
            <a:t>Situational Analysis</a:t>
          </a:r>
        </a:p>
      </dsp:txBody>
      <dsp:txXfrm>
        <a:off x="53859" y="2558498"/>
        <a:ext cx="7512282" cy="995592"/>
      </dsp:txXfrm>
    </dsp:sp>
    <dsp:sp modelId="{67326BCE-FB62-4EFC-BC8F-531687386407}">
      <dsp:nvSpPr>
        <dsp:cNvPr id="0" name=""/>
        <dsp:cNvSpPr/>
      </dsp:nvSpPr>
      <dsp:spPr>
        <a:xfrm>
          <a:off x="0" y="3740430"/>
          <a:ext cx="7620000" cy="110331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alibri"/>
            </a:rPr>
            <a:t>Goals &amp; Actionable Strategies</a:t>
          </a:r>
        </a:p>
      </dsp:txBody>
      <dsp:txXfrm>
        <a:off x="53859" y="3794289"/>
        <a:ext cx="7512282" cy="995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1E1C8-8956-4218-8DFB-32434FB3A1D8}">
      <dsp:nvSpPr>
        <dsp:cNvPr id="0" name=""/>
        <dsp:cNvSpPr/>
      </dsp:nvSpPr>
      <dsp:spPr>
        <a:xfrm>
          <a:off x="0" y="0"/>
          <a:ext cx="14402253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>
              <a:solidFill>
                <a:srgbClr val="444444"/>
              </a:solidFill>
              <a:latin typeface="Calibri"/>
            </a:rPr>
            <a:t>Amending Targeted Industries </a:t>
          </a:r>
        </a:p>
      </dsp:txBody>
      <dsp:txXfrm>
        <a:off x="38638" y="38638"/>
        <a:ext cx="14324977" cy="714229"/>
      </dsp:txXfrm>
    </dsp:sp>
    <dsp:sp modelId="{C191D565-8EBB-434B-8B1E-90CDCF795076}">
      <dsp:nvSpPr>
        <dsp:cNvPr id="0" name=""/>
        <dsp:cNvSpPr/>
      </dsp:nvSpPr>
      <dsp:spPr>
        <a:xfrm>
          <a:off x="0" y="794148"/>
          <a:ext cx="14402253" cy="266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ts val="0"/>
            </a:spcBef>
            <a:spcAft>
              <a:spcPct val="20000"/>
            </a:spcAft>
            <a:buChar char="•"/>
          </a:pPr>
          <a:r>
            <a:rPr lang="en-US" sz="2600" b="0" kern="1200" dirty="0">
              <a:solidFill>
                <a:srgbClr val="444444"/>
              </a:solidFill>
              <a:latin typeface="Calibri"/>
            </a:rPr>
            <a:t> Agriculture &amp; Value-Added Food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>
              <a:solidFill>
                <a:srgbClr val="444444"/>
              </a:solidFill>
              <a:latin typeface="Calibri"/>
            </a:rPr>
            <a:t> Transportation &amp; Logistics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>
              <a:solidFill>
                <a:srgbClr val="444444"/>
              </a:solidFill>
              <a:latin typeface="Calibri"/>
            </a:rPr>
            <a:t> Manufacturing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>
              <a:solidFill>
                <a:srgbClr val="444444"/>
              </a:solidFill>
              <a:latin typeface="Calibri"/>
            </a:rPr>
            <a:t> Life Sciences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>
              <a:solidFill>
                <a:srgbClr val="444444"/>
              </a:solidFill>
              <a:latin typeface="Calibri"/>
            </a:rPr>
            <a:t> IT &amp; Emerging Technology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600" b="0" kern="1200" dirty="0">
            <a:solidFill>
              <a:srgbClr val="444444"/>
            </a:solidFill>
            <a:latin typeface="Calibri"/>
          </a:endParaRPr>
        </a:p>
      </dsp:txBody>
      <dsp:txXfrm>
        <a:off x="0" y="794148"/>
        <a:ext cx="14402253" cy="2664090"/>
      </dsp:txXfrm>
    </dsp:sp>
    <dsp:sp modelId="{8986F1F3-85AC-4A72-B9C7-E1B2C41B9BB4}">
      <dsp:nvSpPr>
        <dsp:cNvPr id="0" name=""/>
        <dsp:cNvSpPr/>
      </dsp:nvSpPr>
      <dsp:spPr>
        <a:xfrm>
          <a:off x="0" y="3458238"/>
          <a:ext cx="14402253" cy="791505"/>
        </a:xfrm>
        <a:prstGeom prst="roundRect">
          <a:avLst/>
        </a:prstGeom>
        <a:solidFill>
          <a:srgbClr val="5EAF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>
              <a:solidFill>
                <a:srgbClr val="444444"/>
              </a:solidFill>
              <a:latin typeface="Calibri"/>
            </a:rPr>
            <a:t>Adding Skills Gap Analysis</a:t>
          </a:r>
        </a:p>
      </dsp:txBody>
      <dsp:txXfrm>
        <a:off x="38638" y="3496876"/>
        <a:ext cx="14324977" cy="714229"/>
      </dsp:txXfrm>
    </dsp:sp>
    <dsp:sp modelId="{F7760C3A-807C-425B-9857-8731B53D9267}">
      <dsp:nvSpPr>
        <dsp:cNvPr id="0" name=""/>
        <dsp:cNvSpPr/>
      </dsp:nvSpPr>
      <dsp:spPr>
        <a:xfrm>
          <a:off x="0" y="4249743"/>
          <a:ext cx="14402253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>
              <a:solidFill>
                <a:srgbClr val="444444"/>
              </a:solidFill>
              <a:latin typeface="Calibri"/>
            </a:rPr>
            <a:t> Addressing new state requirement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>
              <a:solidFill>
                <a:srgbClr val="444444"/>
              </a:solidFill>
              <a:latin typeface="Calibri"/>
            </a:rPr>
            <a:t> Building on the Talent Pipeline Initiative (TPI)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600" b="0" kern="1200" dirty="0">
            <a:solidFill>
              <a:srgbClr val="444444"/>
            </a:solidFill>
            <a:latin typeface="Calibri"/>
          </a:endParaRPr>
        </a:p>
      </dsp:txBody>
      <dsp:txXfrm>
        <a:off x="0" y="4249743"/>
        <a:ext cx="14402253" cy="1366200"/>
      </dsp:txXfrm>
    </dsp:sp>
    <dsp:sp modelId="{E6F705E1-378A-43D2-BA45-D1EB7F7EE578}">
      <dsp:nvSpPr>
        <dsp:cNvPr id="0" name=""/>
        <dsp:cNvSpPr/>
      </dsp:nvSpPr>
      <dsp:spPr>
        <a:xfrm>
          <a:off x="0" y="5615943"/>
          <a:ext cx="14402253" cy="79150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>
              <a:solidFill>
                <a:srgbClr val="444444"/>
              </a:solidFill>
              <a:latin typeface="Calibri"/>
            </a:rPr>
            <a:t>Refining Goals and Strategies</a:t>
          </a:r>
        </a:p>
      </dsp:txBody>
      <dsp:txXfrm>
        <a:off x="38638" y="5654581"/>
        <a:ext cx="14324977" cy="714229"/>
      </dsp:txXfrm>
    </dsp:sp>
    <dsp:sp modelId="{97F6853D-0C75-45A3-BC0A-D668624E29A2}">
      <dsp:nvSpPr>
        <dsp:cNvPr id="0" name=""/>
        <dsp:cNvSpPr/>
      </dsp:nvSpPr>
      <dsp:spPr>
        <a:xfrm>
          <a:off x="0" y="6407448"/>
          <a:ext cx="14402253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>
              <a:solidFill>
                <a:srgbClr val="444444"/>
              </a:solidFill>
              <a:latin typeface="Calibri"/>
            </a:rPr>
            <a:t> Incorporating TPI recommendations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0" kern="1200" dirty="0">
              <a:solidFill>
                <a:srgbClr val="444444"/>
              </a:solidFill>
              <a:latin typeface="Calibri"/>
            </a:rPr>
            <a:t> Ensuring pipeline projects are supported</a:t>
          </a:r>
        </a:p>
      </dsp:txBody>
      <dsp:txXfrm>
        <a:off x="0" y="6407448"/>
        <a:ext cx="14402253" cy="905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5331" y="1028700"/>
            <a:ext cx="2853969" cy="1486633"/>
          </a:xfrm>
          <a:custGeom>
            <a:avLst/>
            <a:gdLst/>
            <a:ahLst/>
            <a:cxnLst/>
            <a:rect l="l" t="t" r="r" b="b"/>
            <a:pathLst>
              <a:path w="2853969" h="1486633">
                <a:moveTo>
                  <a:pt x="0" y="0"/>
                </a:moveTo>
                <a:lnTo>
                  <a:pt x="2853969" y="0"/>
                </a:lnTo>
                <a:lnTo>
                  <a:pt x="2853969" y="1486633"/>
                </a:lnTo>
                <a:lnTo>
                  <a:pt x="0" y="1486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028700" y="3608593"/>
            <a:ext cx="4009745" cy="4510964"/>
          </a:xfrm>
          <a:custGeom>
            <a:avLst/>
            <a:gdLst/>
            <a:ahLst/>
            <a:cxnLst/>
            <a:rect l="l" t="t" r="r" b="b"/>
            <a:pathLst>
              <a:path w="4009745" h="4510964">
                <a:moveTo>
                  <a:pt x="0" y="0"/>
                </a:moveTo>
                <a:lnTo>
                  <a:pt x="4009745" y="0"/>
                </a:lnTo>
                <a:lnTo>
                  <a:pt x="4009745" y="4510964"/>
                </a:lnTo>
                <a:lnTo>
                  <a:pt x="0" y="4510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4724400" y="5372100"/>
            <a:ext cx="12266139" cy="3273002"/>
            <a:chOff x="0" y="104775"/>
            <a:chExt cx="12384790" cy="4364003"/>
          </a:xfrm>
        </p:grpSpPr>
        <p:sp>
          <p:nvSpPr>
            <p:cNvPr id="5" name="TextBox 5"/>
            <p:cNvSpPr txBox="1"/>
            <p:nvPr/>
          </p:nvSpPr>
          <p:spPr>
            <a:xfrm>
              <a:off x="0" y="104775"/>
              <a:ext cx="12384790" cy="1918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999"/>
                </a:lnSpc>
              </a:pPr>
              <a:r>
                <a:rPr lang="en-US" sz="9999" b="1" dirty="0">
                  <a:solidFill>
                    <a:srgbClr val="1E3092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REGION 8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16855"/>
              <a:ext cx="12384790" cy="2651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ct val="125000"/>
                </a:lnSpc>
                <a:spcBef>
                  <a:spcPts val="600"/>
                </a:spcBef>
              </a:pPr>
              <a:r>
                <a:rPr lang="en-US" sz="5400" b="1" dirty="0">
                  <a:solidFill>
                    <a:srgbClr val="777FB8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Economic Growth &amp; Diversification Plan Update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 chart with different colored parts&#10;&#10;AI-generated content may be incorrect.">
            <a:extLst>
              <a:ext uri="{FF2B5EF4-FFF2-40B4-BE49-F238E27FC236}">
                <a16:creationId xmlns:a16="http://schemas.microsoft.com/office/drawing/2014/main" id="{4255738B-48C4-4E38-260E-F9F085524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3" y="65966"/>
            <a:ext cx="16185234" cy="101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working on machines&#10;&#10;AI-generated content may be incorrect.">
            <a:extLst>
              <a:ext uri="{FF2B5EF4-FFF2-40B4-BE49-F238E27FC236}">
                <a16:creationId xmlns:a16="http://schemas.microsoft.com/office/drawing/2014/main" id="{082B05B1-7897-53F5-5F66-4617D0DC5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8"/>
            <a:ext cx="18288000" cy="101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holding shovels">
            <a:extLst>
              <a:ext uri="{FF2B5EF4-FFF2-40B4-BE49-F238E27FC236}">
                <a16:creationId xmlns:a16="http://schemas.microsoft.com/office/drawing/2014/main" id="{E721B2AF-3CF0-B4A2-2D11-30E51BE1B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6833"/>
            <a:ext cx="16109023" cy="9773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B3E64-5ACE-5F03-E310-AFC4D127F759}"/>
              </a:ext>
            </a:extLst>
          </p:cNvPr>
          <p:cNvSpPr txBox="1"/>
          <p:nvPr/>
        </p:nvSpPr>
        <p:spPr>
          <a:xfrm>
            <a:off x="2286000" y="8572500"/>
            <a:ext cx="156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Laurel Ridge Community College: Expressways to Power Groundbreaking</a:t>
            </a:r>
          </a:p>
        </p:txBody>
      </p:sp>
    </p:spTree>
    <p:extLst>
      <p:ext uri="{BB962C8B-B14F-4D97-AF65-F5344CB8AC3E}">
        <p14:creationId xmlns:p14="http://schemas.microsoft.com/office/powerpoint/2010/main" val="385997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alendar&#10;&#10;AI-generated content may be incorrect.">
            <a:extLst>
              <a:ext uri="{FF2B5EF4-FFF2-40B4-BE49-F238E27FC236}">
                <a16:creationId xmlns:a16="http://schemas.microsoft.com/office/drawing/2014/main" id="{B5ECA118-89F4-C760-4888-54FCD672C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0"/>
            <a:ext cx="1316509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85" y="0"/>
            <a:ext cx="18291685" cy="765963"/>
            <a:chOff x="0" y="0"/>
            <a:chExt cx="4817563" cy="201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63" cy="201735"/>
            </a:xfrm>
            <a:custGeom>
              <a:avLst/>
              <a:gdLst/>
              <a:ahLst/>
              <a:cxnLst/>
              <a:rect l="l" t="t" r="r" b="b"/>
              <a:pathLst>
                <a:path w="4817563" h="201735">
                  <a:moveTo>
                    <a:pt x="0" y="0"/>
                  </a:moveTo>
                  <a:lnTo>
                    <a:pt x="4817563" y="0"/>
                  </a:lnTo>
                  <a:lnTo>
                    <a:pt x="4817563" y="201735"/>
                  </a:lnTo>
                  <a:lnTo>
                    <a:pt x="0" y="201735"/>
                  </a:lnTo>
                  <a:close/>
                </a:path>
              </a:pathLst>
            </a:custGeom>
            <a:solidFill>
              <a:srgbClr val="1E30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7563" cy="23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0398" y="177559"/>
            <a:ext cx="17353522" cy="766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50" b="1" dirty="0">
                <a:solidFill>
                  <a:srgbClr val="B6BC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GOVA Region 8  |</a:t>
            </a:r>
            <a:r>
              <a:rPr lang="en-US" sz="215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  <a:r>
              <a:rPr lang="en-US" sz="2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2025 Growth and Diversification Plan Full Review</a:t>
            </a:r>
            <a:endParaRPr lang="en-US" sz="22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50" b="1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A16836-ACBC-2AF8-A111-CA60E56CC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1189" y="1507969"/>
            <a:ext cx="5930011" cy="76741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8105751-B2F4-8819-1C98-8BAF4CF32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546282"/>
              </p:ext>
            </p:extLst>
          </p:nvPr>
        </p:nvGraphicFramePr>
        <p:xfrm>
          <a:off x="1600200" y="2889452"/>
          <a:ext cx="7620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09971135-4898-6F55-76B1-FBB3766BE153}"/>
              </a:ext>
            </a:extLst>
          </p:cNvPr>
          <p:cNvSpPr txBox="1"/>
          <p:nvPr/>
        </p:nvSpPr>
        <p:spPr>
          <a:xfrm>
            <a:off x="886026" y="1610297"/>
            <a:ext cx="970577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Economic Growth and Diversification Plan</a:t>
            </a:r>
            <a:endParaRPr lang="en-US" sz="3600" b="1" dirty="0">
              <a:latin typeface="Open Sans Bold"/>
              <a:ea typeface="Open Sans Bold"/>
              <a:cs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D908A-64A1-018D-96BF-AA447EA87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3937E71-75B9-0C0F-E029-6D2951894F56}"/>
              </a:ext>
            </a:extLst>
          </p:cNvPr>
          <p:cNvGrpSpPr/>
          <p:nvPr/>
        </p:nvGrpSpPr>
        <p:grpSpPr>
          <a:xfrm>
            <a:off x="-3685" y="0"/>
            <a:ext cx="18291685" cy="765963"/>
            <a:chOff x="0" y="0"/>
            <a:chExt cx="4817563" cy="20173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9158E8B-AFF1-1AD9-C5B5-7AB777053A97}"/>
                </a:ext>
              </a:extLst>
            </p:cNvPr>
            <p:cNvSpPr/>
            <p:nvPr/>
          </p:nvSpPr>
          <p:spPr>
            <a:xfrm>
              <a:off x="0" y="0"/>
              <a:ext cx="4817563" cy="201735"/>
            </a:xfrm>
            <a:custGeom>
              <a:avLst/>
              <a:gdLst/>
              <a:ahLst/>
              <a:cxnLst/>
              <a:rect l="l" t="t" r="r" b="b"/>
              <a:pathLst>
                <a:path w="4817563" h="201735">
                  <a:moveTo>
                    <a:pt x="0" y="0"/>
                  </a:moveTo>
                  <a:lnTo>
                    <a:pt x="4817563" y="0"/>
                  </a:lnTo>
                  <a:lnTo>
                    <a:pt x="4817563" y="201735"/>
                  </a:lnTo>
                  <a:lnTo>
                    <a:pt x="0" y="201735"/>
                  </a:lnTo>
                  <a:close/>
                </a:path>
              </a:pathLst>
            </a:custGeom>
            <a:solidFill>
              <a:srgbClr val="1E30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5160DED-FF48-584D-4D27-849303E4FF27}"/>
                </a:ext>
              </a:extLst>
            </p:cNvPr>
            <p:cNvSpPr txBox="1"/>
            <p:nvPr/>
          </p:nvSpPr>
          <p:spPr>
            <a:xfrm>
              <a:off x="0" y="-38100"/>
              <a:ext cx="4817563" cy="23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5F28AC5B-D7C7-6008-38C2-E1F562AEE40F}"/>
              </a:ext>
            </a:extLst>
          </p:cNvPr>
          <p:cNvSpPr txBox="1"/>
          <p:nvPr/>
        </p:nvSpPr>
        <p:spPr>
          <a:xfrm>
            <a:off x="300398" y="177559"/>
            <a:ext cx="17353522" cy="766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50" b="1" dirty="0">
                <a:solidFill>
                  <a:srgbClr val="B6BC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GOVA Region 8  | </a:t>
            </a:r>
            <a:r>
              <a:rPr lang="en-US" sz="215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2025 Growth and Diversification Plan Full Review</a:t>
            </a:r>
            <a:endParaRPr lang="en-US" sz="22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50" b="1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</p:txBody>
      </p:sp>
      <p:graphicFrame>
        <p:nvGraphicFramePr>
          <p:cNvPr id="1927" name="Diagram 1926">
            <a:extLst>
              <a:ext uri="{FF2B5EF4-FFF2-40B4-BE49-F238E27FC236}">
                <a16:creationId xmlns:a16="http://schemas.microsoft.com/office/drawing/2014/main" id="{0C7214C8-740C-E859-4185-372DCD295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56286"/>
              </p:ext>
            </p:extLst>
          </p:nvPr>
        </p:nvGraphicFramePr>
        <p:xfrm>
          <a:off x="1941030" y="2247901"/>
          <a:ext cx="14402253" cy="731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B2C3917-8D33-FD48-5FC6-99B4D3311F03}"/>
              </a:ext>
            </a:extLst>
          </p:cNvPr>
          <p:cNvSpPr txBox="1"/>
          <p:nvPr/>
        </p:nvSpPr>
        <p:spPr>
          <a:xfrm>
            <a:off x="609600" y="1257300"/>
            <a:ext cx="9144000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Key Updates </a:t>
            </a:r>
            <a:endParaRPr lang="en-US" sz="3600" b="1" dirty="0">
              <a:latin typeface="Open Sans Bold"/>
              <a:ea typeface="Open Sans Bold"/>
              <a:cs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2948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75C496A-F649-990D-6D9A-DA1F5DF01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" y="0"/>
            <a:ext cx="1824739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3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BF52D159-5E55-CDBD-67F5-67C9FA76C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73" y="2242732"/>
            <a:ext cx="14708653" cy="58015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5AA229-358D-3E5A-7222-FDE962112384}"/>
              </a:ext>
            </a:extLst>
          </p:cNvPr>
          <p:cNvSpPr txBox="1"/>
          <p:nvPr/>
        </p:nvSpPr>
        <p:spPr>
          <a:xfrm>
            <a:off x="3086099" y="1257300"/>
            <a:ext cx="1211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FY25 GoVaR8 Total Funded Projects $1,078,634</a:t>
            </a:r>
          </a:p>
        </p:txBody>
      </p:sp>
    </p:spTree>
    <p:extLst>
      <p:ext uri="{BB962C8B-B14F-4D97-AF65-F5344CB8AC3E}">
        <p14:creationId xmlns:p14="http://schemas.microsoft.com/office/powerpoint/2010/main" val="259954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pie chart&#10;&#10;AI-generated content may be incorrect.">
            <a:extLst>
              <a:ext uri="{FF2B5EF4-FFF2-40B4-BE49-F238E27FC236}">
                <a16:creationId xmlns:a16="http://schemas.microsoft.com/office/drawing/2014/main" id="{7B834FD8-3897-B39C-B1CA-0C86F6AB2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" y="-18506"/>
            <a:ext cx="17952637" cy="102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purple logo&#10;&#10;AI-generated content may be incorrect.">
            <a:extLst>
              <a:ext uri="{FF2B5EF4-FFF2-40B4-BE49-F238E27FC236}">
                <a16:creationId xmlns:a16="http://schemas.microsoft.com/office/drawing/2014/main" id="{2DE6EB99-9CCE-4370-5834-5F31B82C0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1500"/>
            <a:ext cx="4347618" cy="175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C70767-1BB8-6941-A8F5-8FF003AAC2BF}"/>
              </a:ext>
            </a:extLst>
          </p:cNvPr>
          <p:cNvSpPr txBox="1"/>
          <p:nvPr/>
        </p:nvSpPr>
        <p:spPr>
          <a:xfrm>
            <a:off x="7543800" y="10287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FY25 Upcoming Events/Meetings/Deadlines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C44A-91A9-5AEF-8796-8FCFF0416439}"/>
              </a:ext>
            </a:extLst>
          </p:cNvPr>
          <p:cNvSpPr txBox="1"/>
          <p:nvPr/>
        </p:nvSpPr>
        <p:spPr>
          <a:xfrm>
            <a:off x="838200" y="2476500"/>
            <a:ext cx="7848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October 29: Region 2 Economic Forum at 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October 30:  TPI Virtual Follow-up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October 31: G&amp;D Plan Submission Deadline to DHCD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October 31: Grant Application Submission Deadline to DHCD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November 3: Valley Career &amp; Technical Center Open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November 5: GoVaR8 Social Event – JMU Men’s Basketball </a:t>
            </a:r>
          </a:p>
          <a:p>
            <a:r>
              <a:rPr lang="en-US" sz="2200" b="1" dirty="0"/>
              <a:t>		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November 10</a:t>
            </a:r>
            <a:r>
              <a:rPr lang="en-US" sz="2200" b="1" baseline="30000" dirty="0"/>
              <a:t>th</a:t>
            </a:r>
            <a:r>
              <a:rPr lang="en-US" sz="2200" b="1" dirty="0"/>
              <a:t> Week: Pitch Calls w/ DHCD &amp; State Board 			                Workgroup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November 17</a:t>
            </a:r>
            <a:r>
              <a:rPr lang="en-US" sz="2200" b="1" baseline="30000" dirty="0"/>
              <a:t>th</a:t>
            </a:r>
            <a:r>
              <a:rPr lang="en-US" sz="2200" b="1" dirty="0"/>
              <a:t> Week: Grant Application Feedback Loop &amp; 				 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November 20: DHCD Support Org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December 2: GoVaR8 Executive Committee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December 3: VA Innovation Accelerator Ribbon Cutting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December 4: VEDA Winter Conference (Richmond) – Legislative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December 5: VA State Chamber Conference (Richmond) – 			Legislative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December 9: Central Valley Legislative Chamber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December 9: GO VA State Board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December 18: DHCD Support Org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December 19: January Grant Applications due to Executive 			 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8B9AB-CA25-FC1B-DEEE-2E1F9210652A}"/>
              </a:ext>
            </a:extLst>
          </p:cNvPr>
          <p:cNvSpPr txBox="1"/>
          <p:nvPr/>
        </p:nvSpPr>
        <p:spPr>
          <a:xfrm>
            <a:off x="9982200" y="2476500"/>
            <a:ext cx="8001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0070C0"/>
                </a:solidFill>
              </a:rPr>
              <a:t>Now to End-of-Year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Attend activities noted to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Blue Ridge Technical Center Grant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Camp 7 Extended Due Diligence Grant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TPI Implementation Grant Application (SVWDB)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Bath &amp; Highland County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Competitive Grant Application Support: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Regional Commercialization Innovation Network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 err="1">
                <a:sym typeface="Wingdings" panose="05000000000000000000" pitchFamily="2" charset="2"/>
              </a:rPr>
              <a:t>GoTec</a:t>
            </a:r>
            <a:r>
              <a:rPr lang="en-US" sz="2200" b="1" dirty="0">
                <a:sym typeface="Wingdings" panose="05000000000000000000" pitchFamily="2" charset="2"/>
              </a:rPr>
              <a:t> Implementation Initiative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Discussions on Aviation Innovation Corridor w/ R2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Assist Executive Committee w/ council member nominations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Discuss/Confirm Website Improvement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G&amp;D Plan Follow-up Virtual Meeting (Schedule &amp; Host)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ym typeface="Wingdings" panose="05000000000000000000" pitchFamily="2" charset="2"/>
              </a:rPr>
              <a:t>Create/Distribute Calendar Invites for FY26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Enjoy the Holidays!!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1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tablet and a device&#10;&#10;AI-generated content may be incorrect.">
            <a:extLst>
              <a:ext uri="{FF2B5EF4-FFF2-40B4-BE49-F238E27FC236}">
                <a16:creationId xmlns:a16="http://schemas.microsoft.com/office/drawing/2014/main" id="{EBD9D2D9-AD84-187E-DB62-8DA95025E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178123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C53A0-3F62-1947-446F-43A0EDD81210}"/>
              </a:ext>
            </a:extLst>
          </p:cNvPr>
          <p:cNvSpPr txBox="1"/>
          <p:nvPr/>
        </p:nvSpPr>
        <p:spPr>
          <a:xfrm>
            <a:off x="8763000" y="723900"/>
            <a:ext cx="89154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Talent Pathways Initiative Efforts Update</a:t>
            </a:r>
          </a:p>
          <a:p>
            <a:endParaRPr lang="en-US" dirty="0"/>
          </a:p>
          <a:p>
            <a:r>
              <a:rPr lang="en-US" sz="2800" b="1" dirty="0"/>
              <a:t>SVWDB met in September</a:t>
            </a:r>
          </a:p>
          <a:p>
            <a:r>
              <a:rPr lang="en-US" sz="2800" b="1" dirty="0"/>
              <a:t>Three Implementation Projects were identified (Phase I)</a:t>
            </a:r>
          </a:p>
          <a:p>
            <a:endParaRPr lang="en-US" sz="2800" b="1" dirty="0"/>
          </a:p>
          <a:p>
            <a:r>
              <a:rPr lang="en-US" sz="2800" b="1" u="sng" dirty="0"/>
              <a:t>First Project: </a:t>
            </a:r>
            <a:r>
              <a:rPr lang="en-US" sz="2800" b="1" dirty="0"/>
              <a:t>Create Region 8 Manufacturing Industry Consortium</a:t>
            </a:r>
          </a:p>
          <a:p>
            <a:r>
              <a:rPr lang="en-US" sz="2800" b="1" u="sng" dirty="0"/>
              <a:t>Second Project: </a:t>
            </a:r>
            <a:r>
              <a:rPr lang="en-US" sz="2800" b="1" dirty="0"/>
              <a:t>Create an Essentials Skills Credential/Badge Program</a:t>
            </a:r>
          </a:p>
          <a:p>
            <a:r>
              <a:rPr lang="en-US" sz="2800" b="1" u="sng" dirty="0"/>
              <a:t>Third Project: </a:t>
            </a:r>
            <a:r>
              <a:rPr lang="en-US" sz="2800" b="1"/>
              <a:t>Create Region </a:t>
            </a:r>
            <a:r>
              <a:rPr lang="en-US" sz="2800" b="1" dirty="0"/>
              <a:t>8 Transportation &amp; Logistics Industry Consortium</a:t>
            </a:r>
          </a:p>
          <a:p>
            <a:endParaRPr lang="en-US" sz="2800" b="1" dirty="0"/>
          </a:p>
          <a:p>
            <a:r>
              <a:rPr lang="en-US" sz="2800" b="1" i="1" dirty="0"/>
              <a:t>Community Follow-up Virtual Meeting: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October 30, 2025 @ 2pm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/>
              <a:t>Link available on GoVaR8 Events Webpage &amp; FB/LinkedIn Channels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6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8287995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909383" cy="10287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oster for a company open house&#10;&#10;AI-generated content may be incorrect.">
            <a:extLst>
              <a:ext uri="{FF2B5EF4-FFF2-40B4-BE49-F238E27FC236}">
                <a16:creationId xmlns:a16="http://schemas.microsoft.com/office/drawing/2014/main" id="{CEE66B1B-CB4F-1EF2-69B3-BB0F5FCEF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59" y="965199"/>
            <a:ext cx="6450567" cy="835024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740841" y="1612782"/>
            <a:ext cx="2343401" cy="1759459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04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4942</TotalTime>
  <Words>467</Words>
  <Application>Microsoft Office PowerPoint</Application>
  <PresentationFormat>Custom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Montserrat Ultra-Bold</vt:lpstr>
      <vt:lpstr>Wingdings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GoVA Slideshow 2024</dc:title>
  <dc:creator>Jeremy Crute</dc:creator>
  <cp:lastModifiedBy>Alison Varner-Denbigh</cp:lastModifiedBy>
  <cp:revision>11</cp:revision>
  <dcterms:created xsi:type="dcterms:W3CDTF">2006-08-16T00:00:00Z</dcterms:created>
  <dcterms:modified xsi:type="dcterms:W3CDTF">2025-10-27T00:46:03Z</dcterms:modified>
  <dc:identifier>DAGNvLTUq_o</dc:identifier>
</cp:coreProperties>
</file>