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3"/>
  </p:sldMasterIdLst>
  <p:notesMasterIdLst>
    <p:notesMasterId r:id="rId22"/>
  </p:notesMasterIdLst>
  <p:sldIdLst>
    <p:sldId id="256" r:id="rId4"/>
    <p:sldId id="295" r:id="rId5"/>
    <p:sldId id="296" r:id="rId6"/>
    <p:sldId id="294" r:id="rId7"/>
    <p:sldId id="297" r:id="rId8"/>
    <p:sldId id="298" r:id="rId9"/>
    <p:sldId id="279" r:id="rId10"/>
    <p:sldId id="273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9" r:id="rId20"/>
    <p:sldId id="293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 McKinney" initials="MM" lastIdx="2" clrIdx="0">
    <p:extLst>
      <p:ext uri="{19B8F6BF-5375-455C-9EA6-DF929625EA0E}">
        <p15:presenceInfo xmlns:p15="http://schemas.microsoft.com/office/powerpoint/2012/main" userId="c2ea7d388fa81e0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CC00"/>
    <a:srgbClr val="1E03BD"/>
    <a:srgbClr val="940803"/>
    <a:srgbClr val="585747"/>
    <a:srgbClr val="FFF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49" autoAdjust="0"/>
    <p:restoredTop sz="96247" autoAdjust="0"/>
  </p:normalViewPr>
  <p:slideViewPr>
    <p:cSldViewPr>
      <p:cViewPr varScale="1">
        <p:scale>
          <a:sx n="107" d="100"/>
          <a:sy n="107" d="100"/>
        </p:scale>
        <p:origin x="1950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59A57A-5283-940B-5AAC-FF5D256C4C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78C124-F90A-E041-EB26-DC18DDA2F62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9036D5F-CBAA-4E34-8FE9-4AA002168057}" type="datetimeFigureOut">
              <a:rPr lang="en-US"/>
              <a:pPr>
                <a:defRPr/>
              </a:pPr>
              <a:t>10/30/2025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ACCB1F4-40AC-A349-95CC-DDDAC5691E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73664A0-CCE2-2149-290F-0074D1216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5FA74-CA92-78AD-91A4-1E72A21EC0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A56DF0-C38A-7584-C15D-E6B20DFE91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6A9AC56-5284-451D-82D0-F496632D9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A9AC56-5284-451D-82D0-F496632D900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14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1F94A1-1969-0A97-DF75-F6158C9757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2DA99E-0ED9-2322-A179-C195DACCD0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B8F2C5-23B9-2B1B-92B1-7CAABFF8AA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7D447-1E52-4897-BC0C-2E7C8D0873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508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CF2D3F-E60F-AA18-3EBF-72CDC7444E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8104D3-A5C2-7FF1-ABA0-A22B4F68ED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CB1C32-23AD-AC36-5749-54D46E66BC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D357B-C8E0-4987-901E-98F3D62D46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625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7D8F58-0422-B7B1-2ECE-E70C26EC91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1D8505-DC23-1A3C-E00C-182B8376F4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3C3F40-34BD-15CC-F0BD-99EF61770C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00795-0BE0-43FF-9D33-E25A5AA763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62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768F73-6435-FE9A-AB77-7D08AA026B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9A6FA3-854F-0194-BCD4-72E0D81E19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04DEA5-82C4-32B6-D280-1E99B1CFA6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5B7A5-AF67-4F0B-98DE-D4A8A0DF3A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76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579215-7DD0-E436-81FB-FDB165AE11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7BD36E-2A62-F0F1-DFB5-D2F06F14F6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0CE647-4174-D9D0-9410-70117A97FC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4598B-870F-4530-ACE5-4B2F06D832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464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B4879F-DB95-F92F-E89B-1DE5A03DD2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E9DF51-2A4D-C9EE-B53E-B8E7FEDF84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68BA25-3814-788A-8DC4-653A91FEE7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CE92F-2D34-4800-9CCF-63FA9AD08F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34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0201033-4CB1-8B09-42B5-FABE6418F9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E845F14-4354-86D9-39E3-8E1B5066F0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B9288A4-B00C-188D-9460-FE55093B1D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A7935-C71B-4F8B-A47A-8E850DEE0B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6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E717B4D-90BE-409A-4D94-29DA4717F7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D71E12C-D389-DFFB-3374-6349403D28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1BF45C-49D6-D07D-EE2A-B2585E1337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3C12A-B12F-43E1-A804-5760B53C4F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411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1D5AB27-1E93-C256-8612-D4D9176CCB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C191DF-87D4-FD7C-2233-2F0618824D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1056451-ECCC-4387-D51D-93C2325C79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A603D-57D7-4388-9FA5-7DC1B0FEBF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530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33F98F-4F29-9D0A-DE84-EEEE24CD68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18E9F8-67AA-2541-6D5C-B582AD51D3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902AD3-C9AE-204F-8124-1677E09240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C6E7F-8406-4206-9DF5-7DEC5923F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563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692EA4-7DEF-30C5-9F58-15A5B6638E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DBD80E-A78E-4BC8-8804-EF981CBA8E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846D2B-3B31-69AE-6339-6DB57F3006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C509C-97C0-4F0D-8DF5-2EF3F76B83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701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DB5C4B3-5B8F-8795-D363-C4574B89A4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92899C9-CA65-AF0A-7BE5-5363C6EF94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ABC5031-4F3E-7CF4-2049-0324DC441D0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3785CD9-FAC4-6785-C67B-4BF4DC554FD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D27ADC2-CBCC-333F-D93B-D3E327F594E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49BC38A-AB8C-47DC-9AEC-3608FAD9D8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P-Slide1">
            <a:extLst>
              <a:ext uri="{FF2B5EF4-FFF2-40B4-BE49-F238E27FC236}">
                <a16:creationId xmlns:a16="http://schemas.microsoft.com/office/drawing/2014/main" id="{916F9036-6551-D035-22FC-34577E781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29053EF0-3954-AE18-BA6A-B450B9BB783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80129" y="288316"/>
            <a:ext cx="6751638" cy="1143000"/>
          </a:xfrm>
        </p:spPr>
        <p:txBody>
          <a:bodyPr/>
          <a:lstStyle/>
          <a:p>
            <a:pPr algn="r" eaLnBrk="1" hangingPunct="1"/>
            <a:r>
              <a:rPr lang="en-US" altLang="en-US" sz="3200" b="1" dirty="0">
                <a:solidFill>
                  <a:srgbClr val="940803"/>
                </a:solidFill>
              </a:rPr>
              <a:t>GO Virginia Region 8 </a:t>
            </a:r>
            <a:br>
              <a:rPr lang="en-US" altLang="en-US" sz="3200" b="1" dirty="0">
                <a:solidFill>
                  <a:srgbClr val="940803"/>
                </a:solidFill>
              </a:rPr>
            </a:br>
            <a:r>
              <a:rPr lang="en-US" altLang="en-US" sz="3200" b="1" dirty="0">
                <a:solidFill>
                  <a:srgbClr val="940803"/>
                </a:solidFill>
              </a:rPr>
              <a:t>Talent Pathways Initiative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C150BA8D-06E4-1787-4495-DBAE634B827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17908" y="1827874"/>
            <a:ext cx="7908183" cy="800357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45 Helvetica Light" pitchFamily="-87" charset="0"/>
              </a:rPr>
              <a:t>Community Virtual QA Session</a:t>
            </a:r>
          </a:p>
          <a:p>
            <a:pPr eaLnBrk="1" hangingPunct="1"/>
            <a:r>
              <a:rPr lang="en-US" altLang="en-US" sz="2000" dirty="0">
                <a:latin typeface="45 Helvetica Light" pitchFamily="-87" charset="0"/>
              </a:rPr>
              <a:t>Thursday, October 30, 2025, 2:00 PM</a:t>
            </a:r>
          </a:p>
          <a:p>
            <a:pPr algn="l" eaLnBrk="1" hangingPunct="1"/>
            <a:endParaRPr lang="en-US" altLang="en-US" sz="2000" dirty="0">
              <a:latin typeface="45 Helvetica Light" pitchFamily="-87" charset="0"/>
            </a:endParaRPr>
          </a:p>
          <a:p>
            <a:pPr eaLnBrk="1" hangingPunct="1"/>
            <a:r>
              <a:rPr lang="en-US" altLang="en-US" sz="3600" b="1" dirty="0">
                <a:latin typeface="45 Helvetica Light" pitchFamily="-87" charset="0"/>
              </a:rPr>
              <a:t>Final TPI Report Discussion</a:t>
            </a:r>
          </a:p>
          <a:p>
            <a:pPr algn="l" eaLnBrk="1" hangingPunct="1"/>
            <a:endParaRPr lang="en-US" altLang="en-US" sz="1800" dirty="0">
              <a:latin typeface="45 Helvetica Light" pitchFamily="-87" charset="0"/>
            </a:endParaRPr>
          </a:p>
          <a:p>
            <a:pPr algn="l" eaLnBrk="1" hangingPunct="1"/>
            <a:endParaRPr lang="en-US" altLang="en-US" sz="1800" dirty="0">
              <a:latin typeface="45 Helvetica Light" pitchFamily="-87" charset="0"/>
            </a:endParaRPr>
          </a:p>
        </p:txBody>
      </p:sp>
      <p:pic>
        <p:nvPicPr>
          <p:cNvPr id="3079" name="Picture 2">
            <a:extLst>
              <a:ext uri="{FF2B5EF4-FFF2-40B4-BE49-F238E27FC236}">
                <a16:creationId xmlns:a16="http://schemas.microsoft.com/office/drawing/2014/main" id="{38D37D38-18E7-5D4D-FEF7-56C9853F8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5991225"/>
            <a:ext cx="27400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0845A105-92D7-4E51-0EEE-1315EB3EFC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8" b="17647"/>
          <a:stretch/>
        </p:blipFill>
        <p:spPr bwMode="auto">
          <a:xfrm>
            <a:off x="4358430" y="5848635"/>
            <a:ext cx="167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1F219-3B48-AF8E-DD2A-9CB5C4B8A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P-Slide1">
            <a:extLst>
              <a:ext uri="{FF2B5EF4-FFF2-40B4-BE49-F238E27FC236}">
                <a16:creationId xmlns:a16="http://schemas.microsoft.com/office/drawing/2014/main" id="{DCCFA5F4-CECB-279A-874F-2B157CDBB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EC43510F-51EA-9A2E-CDBE-81E4AA8B9D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80129" y="288316"/>
            <a:ext cx="6751638" cy="1143000"/>
          </a:xfrm>
        </p:spPr>
        <p:txBody>
          <a:bodyPr/>
          <a:lstStyle/>
          <a:p>
            <a:pPr algn="r" eaLnBrk="1" hangingPunct="1"/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>GO Virginia Region 8 </a:t>
            </a:r>
            <a:b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</a:b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>Talent Pathways Initiative</a:t>
            </a:r>
            <a:endParaRPr lang="en-US" altLang="en-US" sz="3200" b="1" dirty="0">
              <a:solidFill>
                <a:srgbClr val="940803"/>
              </a:solidFill>
            </a:endParaRP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FA87418B-36EA-6DF5-A171-ACB681200CB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1999" y="1755490"/>
            <a:ext cx="8258175" cy="1063910"/>
          </a:xfrm>
        </p:spPr>
        <p:txBody>
          <a:bodyPr/>
          <a:lstStyle/>
          <a:p>
            <a:pPr algn="l" eaLnBrk="1" hangingPunct="1"/>
            <a:r>
              <a:rPr lang="en-US" altLang="en-US" b="1" dirty="0">
                <a:solidFill>
                  <a:srgbClr val="00B050"/>
                </a:solidFill>
                <a:latin typeface="45 Helvetica Light" pitchFamily="-87" charset="0"/>
              </a:rPr>
              <a:t>Sector-Based Training and Partnerships</a:t>
            </a:r>
          </a:p>
          <a:p>
            <a:pPr algn="l" eaLnBrk="1" hangingPunct="1"/>
            <a:endParaRPr lang="en-US" altLang="en-US" sz="1800" dirty="0">
              <a:latin typeface="45 Helvetica Light" pitchFamily="-87" charset="0"/>
            </a:endParaRPr>
          </a:p>
          <a:p>
            <a:pPr algn="l" eaLnBrk="1" hangingPunct="1"/>
            <a:endParaRPr lang="en-US" altLang="en-US" sz="1800" dirty="0">
              <a:latin typeface="45 Helvetica Light" pitchFamily="-87" charset="0"/>
            </a:endParaRPr>
          </a:p>
        </p:txBody>
      </p:sp>
      <p:pic>
        <p:nvPicPr>
          <p:cNvPr id="3079" name="Picture 2">
            <a:extLst>
              <a:ext uri="{FF2B5EF4-FFF2-40B4-BE49-F238E27FC236}">
                <a16:creationId xmlns:a16="http://schemas.microsoft.com/office/drawing/2014/main" id="{7DE29E1C-8E8F-5AD2-C81C-924C91AEB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5991225"/>
            <a:ext cx="27400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21AEF11F-4333-3865-77E8-A151FBC2D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9" y="2380939"/>
            <a:ext cx="8047039" cy="336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 eaLnBrk="1" hangingPunct="1"/>
            <a:r>
              <a:rPr lang="en-US" altLang="en-US" sz="2400" b="1" kern="0" dirty="0">
                <a:solidFill>
                  <a:srgbClr val="CC9900"/>
                </a:solidFill>
                <a:latin typeface="45 Helvetica Light" pitchFamily="-87" charset="0"/>
              </a:rPr>
              <a:t>Career Pathways, Job Roles, and Career Mobility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altLang="en-US" sz="2000" kern="0" dirty="0">
                <a:latin typeface="45 Helvetica Light" pitchFamily="-87" charset="0"/>
              </a:rPr>
              <a:t>Deliverable 1: Catalog Employer Career Pathway Maps and Tools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altLang="en-US" sz="2000" kern="0" dirty="0">
                <a:latin typeface="45 Helvetica Light" pitchFamily="-87" charset="0"/>
              </a:rPr>
              <a:t>Deliverable 2: Integrate Career Pathways into Workforce Outreach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altLang="en-US" sz="2000" kern="0" dirty="0">
                <a:latin typeface="45 Helvetica Light" pitchFamily="-87" charset="0"/>
              </a:rPr>
              <a:t>Deliverable 3: Embed and Update Career Pathways with AI Skills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3BF58031-4791-8F36-9DB3-B66A9049BF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8" b="17647"/>
          <a:stretch/>
        </p:blipFill>
        <p:spPr bwMode="auto">
          <a:xfrm>
            <a:off x="4358430" y="5848635"/>
            <a:ext cx="167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895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85D3E-B3C2-3836-7C2D-7B15F3F0F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P-Slide1">
            <a:extLst>
              <a:ext uri="{FF2B5EF4-FFF2-40B4-BE49-F238E27FC236}">
                <a16:creationId xmlns:a16="http://schemas.microsoft.com/office/drawing/2014/main" id="{20CC68D5-6C21-AA57-B84C-0E5DE67F0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6EBC428C-52B3-36BB-E3F0-43DC533E140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80129" y="288316"/>
            <a:ext cx="6751638" cy="1143000"/>
          </a:xfrm>
        </p:spPr>
        <p:txBody>
          <a:bodyPr/>
          <a:lstStyle/>
          <a:p>
            <a:pPr algn="r" eaLnBrk="1" hangingPunct="1"/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>GO Virginia Region 8 </a:t>
            </a:r>
            <a:b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</a:b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>Talent Pathways Initiative</a:t>
            </a:r>
            <a:endParaRPr lang="en-US" altLang="en-US" sz="3200" b="1" dirty="0">
              <a:solidFill>
                <a:srgbClr val="940803"/>
              </a:solidFill>
            </a:endParaRP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CD639E3A-83CD-A2B3-9518-DB62B77967E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1999" y="1755490"/>
            <a:ext cx="8258175" cy="1063910"/>
          </a:xfrm>
        </p:spPr>
        <p:txBody>
          <a:bodyPr/>
          <a:lstStyle/>
          <a:p>
            <a:pPr algn="l" eaLnBrk="1" hangingPunct="1"/>
            <a:r>
              <a:rPr lang="en-US" altLang="en-US" b="1" dirty="0">
                <a:solidFill>
                  <a:srgbClr val="00B050"/>
                </a:solidFill>
                <a:latin typeface="45 Helvetica Light" pitchFamily="-87" charset="0"/>
              </a:rPr>
              <a:t>Sector-Based Training and Partnerships</a:t>
            </a:r>
          </a:p>
          <a:p>
            <a:pPr algn="l" eaLnBrk="1" hangingPunct="1"/>
            <a:endParaRPr lang="en-US" altLang="en-US" sz="1800" dirty="0">
              <a:latin typeface="45 Helvetica Light" pitchFamily="-87" charset="0"/>
            </a:endParaRPr>
          </a:p>
          <a:p>
            <a:pPr algn="l" eaLnBrk="1" hangingPunct="1"/>
            <a:endParaRPr lang="en-US" altLang="en-US" sz="1800" dirty="0">
              <a:latin typeface="45 Helvetica Light" pitchFamily="-87" charset="0"/>
            </a:endParaRPr>
          </a:p>
        </p:txBody>
      </p:sp>
      <p:pic>
        <p:nvPicPr>
          <p:cNvPr id="3079" name="Picture 2">
            <a:extLst>
              <a:ext uri="{FF2B5EF4-FFF2-40B4-BE49-F238E27FC236}">
                <a16:creationId xmlns:a16="http://schemas.microsoft.com/office/drawing/2014/main" id="{7C416718-47A1-D410-0B26-41DA0C6B7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5991225"/>
            <a:ext cx="27400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CDD9A7A5-86A9-FA9F-6C2B-3975FF620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9" y="2380939"/>
            <a:ext cx="8047039" cy="336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 eaLnBrk="1" hangingPunct="1"/>
            <a:r>
              <a:rPr lang="en-US" altLang="en-US" sz="2400" b="1" kern="0" dirty="0">
                <a:solidFill>
                  <a:srgbClr val="CC9900"/>
                </a:solidFill>
                <a:latin typeface="45 Helvetica Light" pitchFamily="-87" charset="0"/>
              </a:rPr>
              <a:t>Job Development and Labor Force Attachment</a:t>
            </a:r>
          </a:p>
          <a:p>
            <a:pPr algn="l" eaLnBrk="1" hangingPunct="1"/>
            <a:r>
              <a:rPr lang="en-US" altLang="en-US" sz="2000" kern="0" dirty="0">
                <a:latin typeface="45 Helvetica Light" pitchFamily="-87" charset="0"/>
              </a:rPr>
              <a:t>Deliverable 1: Implement a Region-wide Job Development and Career Coaching Network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altLang="en-US" sz="2000" kern="0" dirty="0">
                <a:latin typeface="45 Helvetica Light" pitchFamily="-87" charset="0"/>
              </a:rPr>
              <a:t>Deliverable 2: Support Additional Employers with Job Development Services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altLang="en-US" sz="2000" kern="0" dirty="0">
                <a:latin typeface="45 Helvetica Light" pitchFamily="-87" charset="0"/>
              </a:rPr>
              <a:t>Deliverable 3: Assist Workers with Labor Force Attachment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62E370B7-922D-F9AB-7EF6-2D3EE0617D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8" b="17647"/>
          <a:stretch/>
        </p:blipFill>
        <p:spPr bwMode="auto">
          <a:xfrm>
            <a:off x="4358430" y="5848635"/>
            <a:ext cx="167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05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5CCDE-2935-A4D3-B045-AEF74B402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P-Slide1">
            <a:extLst>
              <a:ext uri="{FF2B5EF4-FFF2-40B4-BE49-F238E27FC236}">
                <a16:creationId xmlns:a16="http://schemas.microsoft.com/office/drawing/2014/main" id="{C4DEA748-97F3-B3D5-9A4B-0BDF73370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E8977C7D-878E-B99E-C56D-0E7A6626A11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80129" y="288316"/>
            <a:ext cx="6751638" cy="1143000"/>
          </a:xfrm>
        </p:spPr>
        <p:txBody>
          <a:bodyPr/>
          <a:lstStyle/>
          <a:p>
            <a:pPr algn="r" eaLnBrk="1" hangingPunct="1"/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>GO Virginia Region 8 </a:t>
            </a:r>
            <a:b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</a:b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>Talent Pathways Initiative</a:t>
            </a:r>
            <a:endParaRPr lang="en-US" altLang="en-US" sz="3200" b="1" dirty="0">
              <a:solidFill>
                <a:srgbClr val="940803"/>
              </a:solidFill>
            </a:endParaRP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4E34F0C0-C804-C7B7-7F0E-B73D800E75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1999" y="1755490"/>
            <a:ext cx="8258175" cy="1063910"/>
          </a:xfrm>
        </p:spPr>
        <p:txBody>
          <a:bodyPr/>
          <a:lstStyle/>
          <a:p>
            <a:pPr algn="l" eaLnBrk="1" hangingPunct="1"/>
            <a:r>
              <a:rPr lang="en-US" altLang="en-US" b="1" dirty="0">
                <a:solidFill>
                  <a:srgbClr val="00B050"/>
                </a:solidFill>
                <a:latin typeface="45 Helvetica Light" pitchFamily="-87" charset="0"/>
              </a:rPr>
              <a:t>Sector-Based Training and Partnerships</a:t>
            </a:r>
          </a:p>
          <a:p>
            <a:pPr algn="l" eaLnBrk="1" hangingPunct="1"/>
            <a:endParaRPr lang="en-US" altLang="en-US" sz="1800" dirty="0">
              <a:latin typeface="45 Helvetica Light" pitchFamily="-87" charset="0"/>
            </a:endParaRPr>
          </a:p>
          <a:p>
            <a:pPr algn="l" eaLnBrk="1" hangingPunct="1"/>
            <a:endParaRPr lang="en-US" altLang="en-US" sz="1800" dirty="0">
              <a:latin typeface="45 Helvetica Light" pitchFamily="-87" charset="0"/>
            </a:endParaRPr>
          </a:p>
        </p:txBody>
      </p:sp>
      <p:pic>
        <p:nvPicPr>
          <p:cNvPr id="3079" name="Picture 2">
            <a:extLst>
              <a:ext uri="{FF2B5EF4-FFF2-40B4-BE49-F238E27FC236}">
                <a16:creationId xmlns:a16="http://schemas.microsoft.com/office/drawing/2014/main" id="{0C6CF22E-5218-6823-D2A8-E96B72408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5991225"/>
            <a:ext cx="27400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43272963-4F15-1A62-DEA0-293DC91DA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9" y="2380939"/>
            <a:ext cx="8047039" cy="336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 eaLnBrk="1" hangingPunct="1"/>
            <a:r>
              <a:rPr lang="en-US" altLang="en-US" sz="2400" b="1" kern="0" dirty="0">
                <a:solidFill>
                  <a:srgbClr val="CC9900"/>
                </a:solidFill>
                <a:latin typeface="45 Helvetica Light" pitchFamily="-87" charset="0"/>
              </a:rPr>
              <a:t>Industry and Education Instructor Model</a:t>
            </a:r>
          </a:p>
          <a:p>
            <a:pPr algn="l" eaLnBrk="1" hangingPunct="1">
              <a:spcAft>
                <a:spcPts val="600"/>
              </a:spcAft>
            </a:pPr>
            <a:r>
              <a:rPr lang="en-US" altLang="en-US" sz="2000" kern="0" dirty="0">
                <a:latin typeface="45 Helvetica Light" pitchFamily="-87" charset="0"/>
              </a:rPr>
              <a:t>Deliverable 1: Develop a Pipeline of New Instructors for Manufacturing and Transportation &amp; Logistics Programs</a:t>
            </a:r>
          </a:p>
          <a:p>
            <a:pPr algn="l" eaLnBrk="1" hangingPunct="1">
              <a:spcAft>
                <a:spcPts val="600"/>
              </a:spcAft>
            </a:pPr>
            <a:r>
              <a:rPr lang="en-US" altLang="en-US" sz="2000" kern="0" dirty="0">
                <a:latin typeface="45 Helvetica Light" pitchFamily="-87" charset="0"/>
              </a:rPr>
              <a:t>Deliverable 2: Engage Employers in Expanding Manufacturing and Transportation &amp; Logistics Training</a:t>
            </a:r>
          </a:p>
          <a:p>
            <a:pPr algn="l" eaLnBrk="1" hangingPunct="1">
              <a:spcAft>
                <a:spcPts val="600"/>
              </a:spcAft>
            </a:pPr>
            <a:r>
              <a:rPr lang="en-US" altLang="en-US" sz="2000" kern="0" dirty="0">
                <a:latin typeface="45 Helvetica Light" pitchFamily="-87" charset="0"/>
              </a:rPr>
              <a:t>Deliverable 3: Engage Faculty in Adjunct Instructor Mentoring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A823D83D-C839-E7E7-E7E4-2899E19668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8" b="17647"/>
          <a:stretch/>
        </p:blipFill>
        <p:spPr bwMode="auto">
          <a:xfrm>
            <a:off x="4358430" y="5848635"/>
            <a:ext cx="167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517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44EA0-35EF-0330-90D6-27502FE6D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P-Slide1">
            <a:extLst>
              <a:ext uri="{FF2B5EF4-FFF2-40B4-BE49-F238E27FC236}">
                <a16:creationId xmlns:a16="http://schemas.microsoft.com/office/drawing/2014/main" id="{B839E775-8FAC-5EC8-7AA4-01BEF80BC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1F02C200-FD76-D182-AAA5-A479592D9B8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80129" y="288316"/>
            <a:ext cx="6751638" cy="1143000"/>
          </a:xfrm>
        </p:spPr>
        <p:txBody>
          <a:bodyPr/>
          <a:lstStyle/>
          <a:p>
            <a:pPr algn="r" eaLnBrk="1" hangingPunct="1"/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>GO Virginia Region 8 </a:t>
            </a:r>
            <a:b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</a:b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>Talent Pathways Initiative</a:t>
            </a:r>
            <a:endParaRPr lang="en-US" altLang="en-US" sz="3200" b="1" dirty="0">
              <a:solidFill>
                <a:srgbClr val="940803"/>
              </a:solidFill>
            </a:endParaRP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6147A788-971D-8E81-5D4B-DC35D30932F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1999" y="1755490"/>
            <a:ext cx="8258175" cy="1063910"/>
          </a:xfrm>
        </p:spPr>
        <p:txBody>
          <a:bodyPr/>
          <a:lstStyle/>
          <a:p>
            <a:pPr algn="l" eaLnBrk="1" hangingPunct="1"/>
            <a:r>
              <a:rPr lang="en-US" altLang="en-US" b="1" dirty="0">
                <a:solidFill>
                  <a:srgbClr val="00B050"/>
                </a:solidFill>
                <a:latin typeface="45 Helvetica Light" pitchFamily="-87" charset="0"/>
              </a:rPr>
              <a:t>Education and Training Alignment</a:t>
            </a:r>
          </a:p>
          <a:p>
            <a:pPr algn="l" eaLnBrk="1" hangingPunct="1"/>
            <a:endParaRPr lang="en-US" altLang="en-US" sz="1800" dirty="0">
              <a:latin typeface="45 Helvetica Light" pitchFamily="-87" charset="0"/>
            </a:endParaRPr>
          </a:p>
          <a:p>
            <a:pPr algn="l" eaLnBrk="1" hangingPunct="1"/>
            <a:endParaRPr lang="en-US" altLang="en-US" sz="1800" dirty="0">
              <a:latin typeface="45 Helvetica Light" pitchFamily="-87" charset="0"/>
            </a:endParaRPr>
          </a:p>
        </p:txBody>
      </p:sp>
      <p:pic>
        <p:nvPicPr>
          <p:cNvPr id="3079" name="Picture 2">
            <a:extLst>
              <a:ext uri="{FF2B5EF4-FFF2-40B4-BE49-F238E27FC236}">
                <a16:creationId xmlns:a16="http://schemas.microsoft.com/office/drawing/2014/main" id="{B1EE882E-21CD-72DE-8EF8-EE8679C35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5991225"/>
            <a:ext cx="27400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3CE57EE9-91B1-A960-FF51-676A24084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9" y="2380939"/>
            <a:ext cx="8047039" cy="336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 eaLnBrk="1" hangingPunct="1"/>
            <a:r>
              <a:rPr lang="en-US" altLang="en-US" sz="2400" b="1" kern="0" dirty="0">
                <a:solidFill>
                  <a:srgbClr val="CC9900"/>
                </a:solidFill>
                <a:latin typeface="45 Helvetica Light" pitchFamily="-87" charset="0"/>
              </a:rPr>
              <a:t>Work-Based Learning</a:t>
            </a:r>
          </a:p>
          <a:p>
            <a:pPr algn="l" eaLnBrk="1" hangingPunct="1">
              <a:spcAft>
                <a:spcPts val="600"/>
              </a:spcAft>
            </a:pPr>
            <a:r>
              <a:rPr lang="en-US" altLang="en-US" sz="2000" kern="0" dirty="0">
                <a:latin typeface="45 Helvetica Light" pitchFamily="-87" charset="0"/>
              </a:rPr>
              <a:t>Deliverable 1: Increase the number of Region 8 student and Workers Utilizing Work-Based Learning</a:t>
            </a:r>
          </a:p>
          <a:p>
            <a:pPr algn="l" eaLnBrk="1" hangingPunct="1">
              <a:spcAft>
                <a:spcPts val="600"/>
              </a:spcAft>
            </a:pPr>
            <a:r>
              <a:rPr lang="en-US" altLang="en-US" sz="2000" kern="0" dirty="0">
                <a:latin typeface="45 Helvetica Light" pitchFamily="-87" charset="0"/>
              </a:rPr>
              <a:t>Deliverable 2: Create and Maintain a Regional Work-Based Learning Coordination Hub</a:t>
            </a:r>
          </a:p>
          <a:p>
            <a:pPr algn="l" eaLnBrk="1" hangingPunct="1">
              <a:spcAft>
                <a:spcPts val="600"/>
              </a:spcAft>
            </a:pPr>
            <a:r>
              <a:rPr lang="en-US" altLang="en-US" sz="2000" kern="0" dirty="0">
                <a:latin typeface="45 Helvetica Light" pitchFamily="-87" charset="0"/>
              </a:rPr>
              <a:t>Deliverable 3: Integrate Career Readiness and Counseling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9E0C2A50-8262-0282-CD1B-805E683205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8" b="17647"/>
          <a:stretch/>
        </p:blipFill>
        <p:spPr bwMode="auto">
          <a:xfrm>
            <a:off x="4358430" y="5848635"/>
            <a:ext cx="167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93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EF0C0-36AE-4C07-080B-2B29F4F46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P-Slide1">
            <a:extLst>
              <a:ext uri="{FF2B5EF4-FFF2-40B4-BE49-F238E27FC236}">
                <a16:creationId xmlns:a16="http://schemas.microsoft.com/office/drawing/2014/main" id="{BDFE210B-6050-BE93-E83A-4CFDFEF5F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276AC4D0-23C9-9617-B39F-9F774385A76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80129" y="288316"/>
            <a:ext cx="6751638" cy="1143000"/>
          </a:xfrm>
        </p:spPr>
        <p:txBody>
          <a:bodyPr/>
          <a:lstStyle/>
          <a:p>
            <a:pPr algn="r" eaLnBrk="1" hangingPunct="1"/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>GO Virginia Region 8 </a:t>
            </a:r>
            <a:b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</a:b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>Talent Pathways Initiative</a:t>
            </a:r>
            <a:endParaRPr lang="en-US" altLang="en-US" sz="3200" b="1" dirty="0">
              <a:solidFill>
                <a:srgbClr val="940803"/>
              </a:solidFill>
            </a:endParaRP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FA681BCC-9838-F19B-2D23-BE476AECD73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1999" y="1755490"/>
            <a:ext cx="8258175" cy="1063910"/>
          </a:xfrm>
        </p:spPr>
        <p:txBody>
          <a:bodyPr/>
          <a:lstStyle/>
          <a:p>
            <a:pPr algn="l" eaLnBrk="1" hangingPunct="1"/>
            <a:r>
              <a:rPr lang="en-US" altLang="en-US" b="1" dirty="0">
                <a:solidFill>
                  <a:srgbClr val="00B050"/>
                </a:solidFill>
                <a:latin typeface="45 Helvetica Light" pitchFamily="-87" charset="0"/>
              </a:rPr>
              <a:t>Education and Training Alignment</a:t>
            </a:r>
          </a:p>
          <a:p>
            <a:pPr algn="l" eaLnBrk="1" hangingPunct="1"/>
            <a:endParaRPr lang="en-US" altLang="en-US" sz="1800" dirty="0">
              <a:latin typeface="45 Helvetica Light" pitchFamily="-87" charset="0"/>
            </a:endParaRPr>
          </a:p>
          <a:p>
            <a:pPr algn="l" eaLnBrk="1" hangingPunct="1"/>
            <a:endParaRPr lang="en-US" altLang="en-US" sz="1800" dirty="0">
              <a:latin typeface="45 Helvetica Light" pitchFamily="-87" charset="0"/>
            </a:endParaRPr>
          </a:p>
        </p:txBody>
      </p:sp>
      <p:pic>
        <p:nvPicPr>
          <p:cNvPr id="3079" name="Picture 2">
            <a:extLst>
              <a:ext uri="{FF2B5EF4-FFF2-40B4-BE49-F238E27FC236}">
                <a16:creationId xmlns:a16="http://schemas.microsoft.com/office/drawing/2014/main" id="{27188FD8-A7C5-227F-21EF-96AAD25A3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5991225"/>
            <a:ext cx="27400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07AE63C8-60B6-490A-9FAF-556BEFB73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9" y="2380939"/>
            <a:ext cx="8047039" cy="336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 eaLnBrk="1" hangingPunct="1"/>
            <a:r>
              <a:rPr lang="en-US" altLang="en-US" sz="2400" b="1" kern="0" dirty="0">
                <a:solidFill>
                  <a:srgbClr val="CC9900"/>
                </a:solidFill>
                <a:latin typeface="45 Helvetica Light" pitchFamily="-87" charset="0"/>
              </a:rPr>
              <a:t>Durable Skills Development</a:t>
            </a:r>
          </a:p>
          <a:p>
            <a:pPr algn="l" eaLnBrk="1" hangingPunct="1">
              <a:spcAft>
                <a:spcPts val="600"/>
              </a:spcAft>
            </a:pPr>
            <a:r>
              <a:rPr lang="en-US" altLang="en-US" sz="2000" kern="0" dirty="0">
                <a:latin typeface="45 Helvetica Light" pitchFamily="-87" charset="0"/>
              </a:rPr>
              <a:t>Deliverable 1: Embed Durable Skills into Curricula</a:t>
            </a:r>
          </a:p>
          <a:p>
            <a:pPr algn="l" eaLnBrk="1" hangingPunct="1">
              <a:spcAft>
                <a:spcPts val="600"/>
              </a:spcAft>
            </a:pPr>
            <a:r>
              <a:rPr lang="en-US" altLang="en-US" sz="2000" kern="0" dirty="0">
                <a:latin typeface="45 Helvetica Light" pitchFamily="-87" charset="0"/>
              </a:rPr>
              <a:t>Deliverable 2: Co-Design Assessment Rubrics with Employers</a:t>
            </a:r>
          </a:p>
          <a:p>
            <a:pPr algn="l" eaLnBrk="1" hangingPunct="1">
              <a:spcAft>
                <a:spcPts val="600"/>
              </a:spcAft>
            </a:pPr>
            <a:r>
              <a:rPr lang="en-US" altLang="en-US" sz="2000" kern="0" dirty="0">
                <a:latin typeface="45 Helvetica Light" pitchFamily="-87" charset="0"/>
              </a:rPr>
              <a:t>Deliverable 3: Implement Work-Readiness Badges and Micro-Credentials</a:t>
            </a:r>
          </a:p>
          <a:p>
            <a:pPr algn="l" eaLnBrk="1" hangingPunct="1">
              <a:spcAft>
                <a:spcPts val="600"/>
              </a:spcAft>
            </a:pPr>
            <a:r>
              <a:rPr lang="en-US" altLang="en-US" sz="2000" kern="0" dirty="0">
                <a:latin typeface="45 Helvetica Light" pitchFamily="-87" charset="0"/>
              </a:rPr>
              <a:t>Deliverable 4: Align Employer Hiring Practices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29142CB4-D536-724F-2450-0B71F6CE36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8" b="17647"/>
          <a:stretch/>
        </p:blipFill>
        <p:spPr bwMode="auto">
          <a:xfrm>
            <a:off x="4358430" y="5848635"/>
            <a:ext cx="167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171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A4BFA-3D4D-D02E-2418-CBECCF3F7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P-Slide1">
            <a:extLst>
              <a:ext uri="{FF2B5EF4-FFF2-40B4-BE49-F238E27FC236}">
                <a16:creationId xmlns:a16="http://schemas.microsoft.com/office/drawing/2014/main" id="{3893FDF8-BC54-BE05-98B5-CC84C97C3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B90F6E9B-BAE8-EA55-1DC0-D71F9EAE6C3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80129" y="288316"/>
            <a:ext cx="6751638" cy="1143000"/>
          </a:xfrm>
        </p:spPr>
        <p:txBody>
          <a:bodyPr/>
          <a:lstStyle/>
          <a:p>
            <a:pPr algn="r" eaLnBrk="1" hangingPunct="1"/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>GO Virginia Region 8 </a:t>
            </a:r>
            <a:b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</a:b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>Talent Pathways Initiative</a:t>
            </a:r>
            <a:endParaRPr lang="en-US" altLang="en-US" sz="3200" b="1" dirty="0">
              <a:solidFill>
                <a:srgbClr val="940803"/>
              </a:solidFill>
            </a:endParaRP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76FAE9C0-8116-1C9D-5F72-BE4CFED9D5C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1999" y="1755490"/>
            <a:ext cx="8258175" cy="1063910"/>
          </a:xfrm>
        </p:spPr>
        <p:txBody>
          <a:bodyPr/>
          <a:lstStyle/>
          <a:p>
            <a:pPr algn="l" eaLnBrk="1" hangingPunct="1"/>
            <a:r>
              <a:rPr lang="en-US" altLang="en-US" b="1" dirty="0">
                <a:solidFill>
                  <a:srgbClr val="00B050"/>
                </a:solidFill>
                <a:latin typeface="45 Helvetica Light" pitchFamily="-87" charset="0"/>
              </a:rPr>
              <a:t>Engaging All Sources of Talent</a:t>
            </a:r>
          </a:p>
          <a:p>
            <a:pPr algn="l" eaLnBrk="1" hangingPunct="1"/>
            <a:endParaRPr lang="en-US" altLang="en-US" sz="1800" dirty="0">
              <a:latin typeface="45 Helvetica Light" pitchFamily="-87" charset="0"/>
            </a:endParaRPr>
          </a:p>
          <a:p>
            <a:pPr algn="l" eaLnBrk="1" hangingPunct="1"/>
            <a:endParaRPr lang="en-US" altLang="en-US" sz="1800" dirty="0">
              <a:latin typeface="45 Helvetica Light" pitchFamily="-87" charset="0"/>
            </a:endParaRPr>
          </a:p>
        </p:txBody>
      </p:sp>
      <p:pic>
        <p:nvPicPr>
          <p:cNvPr id="3079" name="Picture 2">
            <a:extLst>
              <a:ext uri="{FF2B5EF4-FFF2-40B4-BE49-F238E27FC236}">
                <a16:creationId xmlns:a16="http://schemas.microsoft.com/office/drawing/2014/main" id="{117DA507-78DD-778F-71F0-BAB2A589B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5991225"/>
            <a:ext cx="27400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7834A44A-756D-C069-E78A-2187AAC0F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9" y="2380939"/>
            <a:ext cx="8047039" cy="336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 eaLnBrk="1" hangingPunct="1"/>
            <a:r>
              <a:rPr lang="en-US" altLang="en-US" sz="2400" b="1" kern="0" dirty="0">
                <a:solidFill>
                  <a:srgbClr val="CC9900"/>
                </a:solidFill>
                <a:latin typeface="45 Helvetica Light" pitchFamily="-87" charset="0"/>
              </a:rPr>
              <a:t>Expansion of Talent Pipeline</a:t>
            </a:r>
          </a:p>
          <a:p>
            <a:pPr algn="l" eaLnBrk="1" hangingPunct="1">
              <a:spcAft>
                <a:spcPts val="600"/>
              </a:spcAft>
            </a:pPr>
            <a:r>
              <a:rPr lang="en-US" altLang="en-US" sz="2000" kern="0" dirty="0">
                <a:latin typeface="45 Helvetica Light" pitchFamily="-87" charset="0"/>
              </a:rPr>
              <a:t>Deliverable 1: Improve Labor Force Participation Among Nontraditional Adult Students</a:t>
            </a:r>
          </a:p>
          <a:p>
            <a:pPr algn="l" eaLnBrk="1" hangingPunct="1">
              <a:spcAft>
                <a:spcPts val="600"/>
              </a:spcAft>
            </a:pPr>
            <a:r>
              <a:rPr lang="en-US" altLang="en-US" sz="2000" kern="0" dirty="0">
                <a:latin typeface="45 Helvetica Light" pitchFamily="-87" charset="0"/>
              </a:rPr>
              <a:t>Deliverable 2: Build on Unique Models</a:t>
            </a:r>
          </a:p>
          <a:p>
            <a:pPr algn="l" eaLnBrk="1" hangingPunct="1">
              <a:spcAft>
                <a:spcPts val="600"/>
              </a:spcAft>
            </a:pPr>
            <a:r>
              <a:rPr lang="en-US" altLang="en-US" sz="2000" kern="0" dirty="0">
                <a:latin typeface="45 Helvetica Light" pitchFamily="-87" charset="0"/>
              </a:rPr>
              <a:t>Deliverable 3: Develop and Expand Youth Engagement Models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555C3C1A-68D1-E8CB-AEDD-E04F405EAE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8" b="17647"/>
          <a:stretch/>
        </p:blipFill>
        <p:spPr bwMode="auto">
          <a:xfrm>
            <a:off x="4358430" y="5848635"/>
            <a:ext cx="167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847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F8A89-07C0-001F-07B4-69EB23B88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P-Slide1">
            <a:extLst>
              <a:ext uri="{FF2B5EF4-FFF2-40B4-BE49-F238E27FC236}">
                <a16:creationId xmlns:a16="http://schemas.microsoft.com/office/drawing/2014/main" id="{1CA76082-9155-31C3-3614-1504F6154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CAB37A6D-C6A2-40DC-0F21-4A5517D058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80129" y="288316"/>
            <a:ext cx="6751638" cy="1143000"/>
          </a:xfrm>
        </p:spPr>
        <p:txBody>
          <a:bodyPr/>
          <a:lstStyle/>
          <a:p>
            <a:pPr algn="r" eaLnBrk="1" hangingPunct="1"/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>GO Virginia Region 8 </a:t>
            </a:r>
            <a:b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</a:b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>Talent Pathways Initiative</a:t>
            </a:r>
            <a:endParaRPr lang="en-US" altLang="en-US" sz="3200" b="1" dirty="0">
              <a:solidFill>
                <a:srgbClr val="940803"/>
              </a:solidFill>
            </a:endParaRP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C22265C1-D350-ED4E-CD1F-FCE020B6DD9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1999" y="1755490"/>
            <a:ext cx="8258175" cy="1063910"/>
          </a:xfrm>
        </p:spPr>
        <p:txBody>
          <a:bodyPr/>
          <a:lstStyle/>
          <a:p>
            <a:pPr algn="l" eaLnBrk="1" hangingPunct="1"/>
            <a:r>
              <a:rPr lang="en-US" altLang="en-US" b="1" dirty="0">
                <a:solidFill>
                  <a:srgbClr val="00B050"/>
                </a:solidFill>
                <a:latin typeface="45 Helvetica Light" pitchFamily="-87" charset="0"/>
              </a:rPr>
              <a:t>Engaging All Sources of Talent</a:t>
            </a:r>
          </a:p>
          <a:p>
            <a:pPr algn="l" eaLnBrk="1" hangingPunct="1"/>
            <a:endParaRPr lang="en-US" altLang="en-US" sz="1800" dirty="0">
              <a:latin typeface="45 Helvetica Light" pitchFamily="-87" charset="0"/>
            </a:endParaRPr>
          </a:p>
          <a:p>
            <a:pPr algn="l" eaLnBrk="1" hangingPunct="1"/>
            <a:endParaRPr lang="en-US" altLang="en-US" sz="1800" dirty="0">
              <a:latin typeface="45 Helvetica Light" pitchFamily="-87" charset="0"/>
            </a:endParaRPr>
          </a:p>
        </p:txBody>
      </p:sp>
      <p:pic>
        <p:nvPicPr>
          <p:cNvPr id="3079" name="Picture 2">
            <a:extLst>
              <a:ext uri="{FF2B5EF4-FFF2-40B4-BE49-F238E27FC236}">
                <a16:creationId xmlns:a16="http://schemas.microsoft.com/office/drawing/2014/main" id="{31F7A4F9-6DA3-C600-EBC4-FACA7B912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5991225"/>
            <a:ext cx="27400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E9479352-6E7B-57DD-30B0-6053E3C14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9" y="2380939"/>
            <a:ext cx="8047039" cy="336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 eaLnBrk="1" hangingPunct="1"/>
            <a:r>
              <a:rPr lang="en-US" altLang="en-US" sz="2400" b="1" kern="0" dirty="0">
                <a:solidFill>
                  <a:srgbClr val="CC9900"/>
                </a:solidFill>
                <a:latin typeface="45 Helvetica Light" pitchFamily="-87" charset="0"/>
              </a:rPr>
              <a:t>Community and Family Outreach and Industry Exposure</a:t>
            </a:r>
          </a:p>
          <a:p>
            <a:pPr algn="l" eaLnBrk="1" hangingPunct="1">
              <a:spcAft>
                <a:spcPts val="600"/>
              </a:spcAft>
            </a:pPr>
            <a:r>
              <a:rPr lang="en-US" altLang="en-US" sz="2000" kern="0" dirty="0">
                <a:latin typeface="45 Helvetica Light" pitchFamily="-87" charset="0"/>
              </a:rPr>
              <a:t>Deliverable 1: Engage Families and Counselors Through a Regional Awareness Campaign</a:t>
            </a:r>
          </a:p>
          <a:p>
            <a:pPr algn="l" eaLnBrk="1" hangingPunct="1">
              <a:spcAft>
                <a:spcPts val="600"/>
              </a:spcAft>
            </a:pPr>
            <a:r>
              <a:rPr lang="en-US" altLang="en-US" sz="2000" kern="0" dirty="0">
                <a:latin typeface="45 Helvetica Light" pitchFamily="-87" charset="0"/>
              </a:rPr>
              <a:t>Deliverable 2: Engage High School Seniors Who Will Be Entering Employment</a:t>
            </a:r>
          </a:p>
          <a:p>
            <a:pPr algn="l" eaLnBrk="1" hangingPunct="1">
              <a:spcAft>
                <a:spcPts val="600"/>
              </a:spcAft>
            </a:pPr>
            <a:r>
              <a:rPr lang="en-US" altLang="en-US" sz="2000" kern="0" dirty="0">
                <a:latin typeface="45 Helvetica Light" pitchFamily="-87" charset="0"/>
              </a:rPr>
              <a:t>Deliverable 3: Expand Career Awareness Initiatives in Middle Schools</a:t>
            </a:r>
          </a:p>
          <a:p>
            <a:pPr algn="l" eaLnBrk="1" hangingPunct="1">
              <a:spcAft>
                <a:spcPts val="600"/>
              </a:spcAft>
            </a:pPr>
            <a:r>
              <a:rPr lang="en-US" altLang="en-US" sz="2000" kern="0" dirty="0">
                <a:latin typeface="45 Helvetica Light" pitchFamily="-87" charset="0"/>
              </a:rPr>
              <a:t>Deliverable 4: Integrate Virtual Reality (VR) Career Exploration Tools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1DEC6B0D-4D03-59BD-8A9C-32FA9C41B2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8" b="17647"/>
          <a:stretch/>
        </p:blipFill>
        <p:spPr bwMode="auto">
          <a:xfrm>
            <a:off x="4358430" y="5848635"/>
            <a:ext cx="167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814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A0EEB-8113-BB58-0583-38F1D3370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P-Slide1">
            <a:extLst>
              <a:ext uri="{FF2B5EF4-FFF2-40B4-BE49-F238E27FC236}">
                <a16:creationId xmlns:a16="http://schemas.microsoft.com/office/drawing/2014/main" id="{C304E919-DE01-C181-6BA2-6EACFDDB8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A2D9EDB4-97DE-E517-807E-7EE1664517E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80129" y="288316"/>
            <a:ext cx="6751638" cy="1143000"/>
          </a:xfrm>
        </p:spPr>
        <p:txBody>
          <a:bodyPr/>
          <a:lstStyle/>
          <a:p>
            <a:pPr algn="r" eaLnBrk="1" hangingPunct="1"/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>GO Virginia Region 8 </a:t>
            </a:r>
            <a:b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</a:b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>Talent Pathways Initiative</a:t>
            </a:r>
            <a:endParaRPr lang="en-US" altLang="en-US" sz="3200" b="1" dirty="0">
              <a:solidFill>
                <a:srgbClr val="940803"/>
              </a:solidFill>
            </a:endParaRP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A0CECC6E-AA4E-7047-0E79-42B6B36A1F3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1999" y="1755490"/>
            <a:ext cx="8258175" cy="625449"/>
          </a:xfrm>
        </p:spPr>
        <p:txBody>
          <a:bodyPr/>
          <a:lstStyle/>
          <a:p>
            <a:pPr algn="l" eaLnBrk="1" hangingPunct="1"/>
            <a:r>
              <a:rPr lang="en-US" altLang="en-US" b="1" dirty="0">
                <a:latin typeface="45 Helvetica Light" pitchFamily="-87" charset="0"/>
              </a:rPr>
              <a:t>SVWDB Future Grant Opportunities</a:t>
            </a:r>
          </a:p>
          <a:p>
            <a:pPr algn="l" eaLnBrk="1" hangingPunct="1"/>
            <a:endParaRPr lang="en-US" altLang="en-US" sz="1800" dirty="0">
              <a:latin typeface="45 Helvetica Light" pitchFamily="-87" charset="0"/>
            </a:endParaRPr>
          </a:p>
          <a:p>
            <a:pPr algn="l" eaLnBrk="1" hangingPunct="1"/>
            <a:endParaRPr lang="en-US" altLang="en-US" sz="1800" dirty="0">
              <a:latin typeface="45 Helvetica Light" pitchFamily="-87" charset="0"/>
            </a:endParaRPr>
          </a:p>
        </p:txBody>
      </p:sp>
      <p:pic>
        <p:nvPicPr>
          <p:cNvPr id="3079" name="Picture 2">
            <a:extLst>
              <a:ext uri="{FF2B5EF4-FFF2-40B4-BE49-F238E27FC236}">
                <a16:creationId xmlns:a16="http://schemas.microsoft.com/office/drawing/2014/main" id="{85B2D557-4CE1-7145-D970-68E92A6EF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5991225"/>
            <a:ext cx="27400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81A65259-4955-CC42-9358-11C1B6EAF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9" y="2380939"/>
            <a:ext cx="8047039" cy="336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en-US" altLang="en-US" sz="2400" b="1" kern="0" dirty="0">
                <a:latin typeface="45 Helvetica Light" pitchFamily="-87" charset="0"/>
              </a:rPr>
              <a:t>Opportunity 1: </a:t>
            </a:r>
            <a:r>
              <a:rPr lang="en-US" altLang="en-US" sz="2400" kern="0" dirty="0">
                <a:latin typeface="45 Helvetica Light" pitchFamily="-87" charset="0"/>
              </a:rPr>
              <a:t>Essential Skills Program</a:t>
            </a:r>
            <a:br>
              <a:rPr lang="en-US" altLang="en-US" sz="2400" kern="0" dirty="0">
                <a:latin typeface="45 Helvetica Light" pitchFamily="-87" charset="0"/>
              </a:rPr>
            </a:br>
            <a:endParaRPr lang="en-US" altLang="en-US" sz="2400" kern="0" dirty="0">
              <a:latin typeface="45 Helvetica Light" pitchFamily="-87" charset="0"/>
            </a:endParaRPr>
          </a:p>
          <a:p>
            <a:pPr algn="l" eaLnBrk="1" hangingPunct="1">
              <a:spcAft>
                <a:spcPts val="600"/>
              </a:spcAft>
            </a:pPr>
            <a:r>
              <a:rPr lang="en-US" altLang="en-US" sz="2400" b="1" kern="0" dirty="0">
                <a:latin typeface="45 Helvetica Light" pitchFamily="-87" charset="0"/>
              </a:rPr>
              <a:t>Opportunity 2: </a:t>
            </a:r>
            <a:r>
              <a:rPr lang="en-US" altLang="en-US" sz="2400" kern="0" dirty="0">
                <a:latin typeface="45 Helvetica Light" pitchFamily="-87" charset="0"/>
              </a:rPr>
              <a:t>Creation of Region 8 Manufacturing Industry Consortium</a:t>
            </a:r>
            <a:br>
              <a:rPr lang="en-US" altLang="en-US" sz="2400" kern="0" dirty="0">
                <a:latin typeface="45 Helvetica Light" pitchFamily="-87" charset="0"/>
              </a:rPr>
            </a:br>
            <a:endParaRPr lang="en-US" altLang="en-US" sz="2400" kern="0" dirty="0">
              <a:latin typeface="45 Helvetica Light" pitchFamily="-87" charset="0"/>
            </a:endParaRPr>
          </a:p>
          <a:p>
            <a:pPr algn="l" eaLnBrk="1" hangingPunct="1">
              <a:spcAft>
                <a:spcPts val="600"/>
              </a:spcAft>
            </a:pPr>
            <a:r>
              <a:rPr lang="en-US" altLang="en-US" sz="2400" b="1" kern="0" dirty="0">
                <a:latin typeface="45 Helvetica Light" pitchFamily="-87" charset="0"/>
              </a:rPr>
              <a:t>Opportunity 3: </a:t>
            </a:r>
            <a:r>
              <a:rPr lang="en-US" altLang="en-US" sz="2400" kern="0" dirty="0">
                <a:latin typeface="45 Helvetica Light" pitchFamily="-87" charset="0"/>
              </a:rPr>
              <a:t>Creation of Region 8 T&amp;L Industry Consortium</a:t>
            </a:r>
            <a:endParaRPr lang="en-US" altLang="en-US" sz="2400" b="1" kern="0" dirty="0">
              <a:latin typeface="45 Helvetica Light" pitchFamily="-87" charset="0"/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6EA8B6E9-016B-407F-31BC-704D38FED5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8" b="17647"/>
          <a:stretch/>
        </p:blipFill>
        <p:spPr bwMode="auto">
          <a:xfrm>
            <a:off x="4358430" y="5848635"/>
            <a:ext cx="167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600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1F545-029B-D80D-4E50-080DB0424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P-Slide1">
            <a:extLst>
              <a:ext uri="{FF2B5EF4-FFF2-40B4-BE49-F238E27FC236}">
                <a16:creationId xmlns:a16="http://schemas.microsoft.com/office/drawing/2014/main" id="{2BC52434-D332-E985-1DA3-833FEF72A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4C1D5B41-553F-1BBC-A953-84EEE262CED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80129" y="288316"/>
            <a:ext cx="6751638" cy="1143000"/>
          </a:xfrm>
        </p:spPr>
        <p:txBody>
          <a:bodyPr/>
          <a:lstStyle/>
          <a:p>
            <a:pPr algn="r" eaLnBrk="1" hangingPunct="1"/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>GO Virginia Region 8 </a:t>
            </a:r>
            <a:b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</a:b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>Talent Pathways Initiative</a:t>
            </a:r>
            <a:endParaRPr lang="en-US" altLang="en-US" sz="3200" b="1" dirty="0">
              <a:solidFill>
                <a:srgbClr val="940803"/>
              </a:solidFill>
            </a:endParaRP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E670D5BC-4E98-5D64-BE48-2A733B77858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42912" y="2209800"/>
            <a:ext cx="8258175" cy="106391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45 Helvetica Light" pitchFamily="-87" charset="0"/>
              </a:rPr>
              <a:t>Questions?</a:t>
            </a:r>
          </a:p>
          <a:p>
            <a:pPr algn="l" eaLnBrk="1" hangingPunct="1"/>
            <a:endParaRPr lang="en-US" altLang="en-US" sz="1800" dirty="0">
              <a:latin typeface="45 Helvetica Light" pitchFamily="-87" charset="0"/>
            </a:endParaRPr>
          </a:p>
          <a:p>
            <a:pPr algn="l" eaLnBrk="1" hangingPunct="1"/>
            <a:endParaRPr lang="en-US" altLang="en-US" sz="1800" dirty="0">
              <a:latin typeface="45 Helvetica Light" pitchFamily="-87" charset="0"/>
            </a:endParaRPr>
          </a:p>
        </p:txBody>
      </p:sp>
      <p:pic>
        <p:nvPicPr>
          <p:cNvPr id="3079" name="Picture 2">
            <a:extLst>
              <a:ext uri="{FF2B5EF4-FFF2-40B4-BE49-F238E27FC236}">
                <a16:creationId xmlns:a16="http://schemas.microsoft.com/office/drawing/2014/main" id="{BADAE856-AB96-46D2-AB2E-90C4325DA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5991225"/>
            <a:ext cx="27400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C09D4BFF-E5A6-78D0-FDB4-375CF7D61B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8" b="17647"/>
          <a:stretch/>
        </p:blipFill>
        <p:spPr bwMode="auto">
          <a:xfrm>
            <a:off x="4358430" y="5848635"/>
            <a:ext cx="167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lose-up of question mark on a hardwood floor against a wall">
            <a:extLst>
              <a:ext uri="{FF2B5EF4-FFF2-40B4-BE49-F238E27FC236}">
                <a16:creationId xmlns:a16="http://schemas.microsoft.com/office/drawing/2014/main" id="{1A455875-875F-225F-FBAF-EDD3929080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11" y="2801302"/>
            <a:ext cx="5667375" cy="278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72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6F3F4-8D93-3809-F69F-184A3C4B9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P-Slide1">
            <a:extLst>
              <a:ext uri="{FF2B5EF4-FFF2-40B4-BE49-F238E27FC236}">
                <a16:creationId xmlns:a16="http://schemas.microsoft.com/office/drawing/2014/main" id="{06083728-CE0E-5952-C863-7E0B2CA64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8414EA6D-4ECB-B806-DC0E-BB91AB4390A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80129" y="288316"/>
            <a:ext cx="6751638" cy="1143000"/>
          </a:xfrm>
        </p:spPr>
        <p:txBody>
          <a:bodyPr/>
          <a:lstStyle/>
          <a:p>
            <a:pPr algn="r" eaLnBrk="1" hangingPunct="1"/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>GO Virginia Region 8 </a:t>
            </a:r>
            <a:b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</a:b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>Talent Pathways Initiative</a:t>
            </a:r>
            <a:endParaRPr lang="en-US" altLang="en-US" sz="3200" b="1" dirty="0">
              <a:solidFill>
                <a:srgbClr val="940803"/>
              </a:solidFill>
            </a:endParaRP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95E900BA-60FB-0D6B-BC18-B461FBA62B4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1999" y="1755490"/>
            <a:ext cx="8258175" cy="1063910"/>
          </a:xfrm>
        </p:spPr>
        <p:txBody>
          <a:bodyPr/>
          <a:lstStyle/>
          <a:p>
            <a:pPr algn="l" eaLnBrk="1" hangingPunct="1"/>
            <a:r>
              <a:rPr lang="en-US" altLang="en-US" b="1" dirty="0">
                <a:latin typeface="45 Helvetica Light" pitchFamily="-87" charset="0"/>
              </a:rPr>
              <a:t>Community Q&amp;A Topics of Discussion</a:t>
            </a:r>
          </a:p>
          <a:p>
            <a:pPr algn="l" eaLnBrk="1" hangingPunct="1"/>
            <a:endParaRPr lang="en-US" altLang="en-US" sz="1800" dirty="0">
              <a:latin typeface="45 Helvetica Light" pitchFamily="-87" charset="0"/>
            </a:endParaRPr>
          </a:p>
          <a:p>
            <a:pPr algn="l" eaLnBrk="1" hangingPunct="1"/>
            <a:endParaRPr lang="en-US" altLang="en-US" sz="1800" dirty="0">
              <a:latin typeface="45 Helvetica Light" pitchFamily="-87" charset="0"/>
            </a:endParaRPr>
          </a:p>
        </p:txBody>
      </p:sp>
      <p:pic>
        <p:nvPicPr>
          <p:cNvPr id="3079" name="Picture 2">
            <a:extLst>
              <a:ext uri="{FF2B5EF4-FFF2-40B4-BE49-F238E27FC236}">
                <a16:creationId xmlns:a16="http://schemas.microsoft.com/office/drawing/2014/main" id="{59243C76-E20B-7DE7-4212-773D3E46D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5991225"/>
            <a:ext cx="27400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F5101423-CE62-B3FB-A937-D09BDF0A4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648" y="2354902"/>
            <a:ext cx="7467602" cy="336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400" b="1" kern="0" dirty="0">
                <a:solidFill>
                  <a:srgbClr val="000000"/>
                </a:solidFill>
                <a:latin typeface="45 Helvetica Light" pitchFamily="-87" charset="0"/>
              </a:rPr>
              <a:t>High-Level Overview of Report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45 Helvetica Light" pitchFamily="-87" charset="0"/>
                <a:ea typeface="MS PGothic" panose="020B0600070205080204" pitchFamily="34" charset="-128"/>
                <a:cs typeface="+mn-cs"/>
              </a:rPr>
              <a:t>Purpose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800" kern="0" dirty="0">
                <a:solidFill>
                  <a:srgbClr val="000000"/>
                </a:solidFill>
                <a:latin typeface="45 Helvetica Light" pitchFamily="-87" charset="0"/>
              </a:rPr>
              <a:t>Organization &amp; Contents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45 Helvetica Light" pitchFamily="-87" charset="0"/>
                <a:ea typeface="MS PGothic" panose="020B0600070205080204" pitchFamily="34" charset="-128"/>
                <a:cs typeface="+mn-cs"/>
              </a:rPr>
              <a:t> </a:t>
            </a:r>
          </a:p>
          <a:p>
            <a:pPr algn="l" eaLnBrk="1" hangingPunct="1">
              <a:defRPr/>
            </a:pPr>
            <a:r>
              <a:rPr lang="en-US" altLang="en-US" sz="2400" b="1" kern="0" dirty="0">
                <a:solidFill>
                  <a:srgbClr val="000000"/>
                </a:solidFill>
                <a:latin typeface="45 Helvetica Light" pitchFamily="-87" charset="0"/>
              </a:rPr>
              <a:t>Key Findings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800" kern="0" dirty="0">
                <a:solidFill>
                  <a:srgbClr val="000000"/>
                </a:solidFill>
                <a:latin typeface="45 Helvetica Light" pitchFamily="-87" charset="0"/>
              </a:rPr>
              <a:t>Region 8 Landscape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800" kern="0" dirty="0">
                <a:solidFill>
                  <a:srgbClr val="000000"/>
                </a:solidFill>
                <a:latin typeface="45 Helvetica Light" pitchFamily="-87" charset="0"/>
              </a:rPr>
              <a:t>Situational &amp; Gap Analysis Findings</a:t>
            </a:r>
          </a:p>
          <a:p>
            <a:pPr algn="l" eaLnBrk="1" hangingPunct="1">
              <a:defRPr/>
            </a:pPr>
            <a:r>
              <a:rPr lang="en-US" altLang="en-US" sz="2400" b="1" kern="0" dirty="0">
                <a:solidFill>
                  <a:srgbClr val="000000"/>
                </a:solidFill>
                <a:latin typeface="45 Helvetica Light" pitchFamily="-87" charset="0"/>
              </a:rPr>
              <a:t>Actionable Recommendations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altLang="en-US" sz="1800" kern="0" dirty="0">
                <a:latin typeface="45 Helvetica Light" pitchFamily="-87" charset="0"/>
              </a:rPr>
              <a:t>Sector-Based Training and Partnerships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altLang="en-US" sz="1800" kern="0" dirty="0">
                <a:latin typeface="45 Helvetica Light" pitchFamily="-87" charset="0"/>
              </a:rPr>
              <a:t>Education and Training Alignment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altLang="en-US" sz="1800" kern="0" dirty="0">
                <a:latin typeface="45 Helvetica Light" pitchFamily="-87" charset="0"/>
              </a:rPr>
              <a:t>Engaging all Sources of Talent</a:t>
            </a:r>
          </a:p>
          <a:p>
            <a:pPr marL="285750" indent="-285750" algn="l" eaLnBrk="1" hangingPunct="1">
              <a:buFont typeface="Arial" panose="020B0604020202020204" pitchFamily="34" charset="0"/>
              <a:buChar char="•"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45 Helvetica Light" pitchFamily="-87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F72A3399-D924-23E3-F27D-47C76A3B5A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8" b="17647"/>
          <a:stretch/>
        </p:blipFill>
        <p:spPr bwMode="auto">
          <a:xfrm>
            <a:off x="4358430" y="5848635"/>
            <a:ext cx="167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951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1337B-30B9-604F-6279-A599833DA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P-Slide1">
            <a:extLst>
              <a:ext uri="{FF2B5EF4-FFF2-40B4-BE49-F238E27FC236}">
                <a16:creationId xmlns:a16="http://schemas.microsoft.com/office/drawing/2014/main" id="{F5221D7D-C955-3A72-ED0C-AD690DE48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E0B85C83-7DB6-5E71-31D6-68BC047CBBD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80129" y="288316"/>
            <a:ext cx="6751638" cy="1143000"/>
          </a:xfrm>
        </p:spPr>
        <p:txBody>
          <a:bodyPr/>
          <a:lstStyle/>
          <a:p>
            <a:pPr algn="r" eaLnBrk="1" hangingPunct="1"/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>GO Virginia Region 8 </a:t>
            </a:r>
            <a:b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</a:b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>Talent Pathways Initiative</a:t>
            </a:r>
            <a:endParaRPr lang="en-US" altLang="en-US" sz="3200" b="1" dirty="0">
              <a:solidFill>
                <a:srgbClr val="940803"/>
              </a:solidFill>
            </a:endParaRP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A3CC6DC9-C6B0-1BAE-E7E2-6843257ADC0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1999" y="1755490"/>
            <a:ext cx="8258175" cy="1063910"/>
          </a:xfrm>
        </p:spPr>
        <p:txBody>
          <a:bodyPr/>
          <a:lstStyle/>
          <a:p>
            <a:pPr algn="l" eaLnBrk="1" hangingPunct="1"/>
            <a:r>
              <a:rPr lang="en-US" altLang="en-US" b="1" dirty="0">
                <a:latin typeface="45 Helvetica Light" pitchFamily="-87" charset="0"/>
              </a:rPr>
              <a:t>TPI Report Purpose</a:t>
            </a:r>
          </a:p>
          <a:p>
            <a:pPr algn="l" eaLnBrk="1" hangingPunct="1"/>
            <a:endParaRPr lang="en-US" altLang="en-US" sz="1800" dirty="0">
              <a:latin typeface="45 Helvetica Light" pitchFamily="-87" charset="0"/>
            </a:endParaRPr>
          </a:p>
          <a:p>
            <a:pPr algn="l" eaLnBrk="1" hangingPunct="1"/>
            <a:endParaRPr lang="en-US" altLang="en-US" sz="1800" dirty="0">
              <a:latin typeface="45 Helvetica Light" pitchFamily="-87" charset="0"/>
            </a:endParaRPr>
          </a:p>
        </p:txBody>
      </p:sp>
      <p:pic>
        <p:nvPicPr>
          <p:cNvPr id="3079" name="Picture 2">
            <a:extLst>
              <a:ext uri="{FF2B5EF4-FFF2-40B4-BE49-F238E27FC236}">
                <a16:creationId xmlns:a16="http://schemas.microsoft.com/office/drawing/2014/main" id="{C22EC839-9C7B-3339-C6BD-F94B2F031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5991225"/>
            <a:ext cx="27400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87024D40-55EB-3F00-7ADE-E8B9062BF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8" y="2348282"/>
            <a:ext cx="7467602" cy="336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b="1" kern="0" dirty="0">
                <a:solidFill>
                  <a:srgbClr val="000000"/>
                </a:solidFill>
                <a:latin typeface="45 Helvetica Light" pitchFamily="-87" charset="0"/>
              </a:rPr>
              <a:t>Align workforce capabilities with industry needs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1400" kern="0" dirty="0">
                <a:solidFill>
                  <a:srgbClr val="000000"/>
                </a:solidFill>
                <a:latin typeface="45 Helvetica Light" pitchFamily="-87" charset="0"/>
              </a:rPr>
              <a:t>Focus on closing workforce gaps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45 Helvetica Light" pitchFamily="-87" charset="0"/>
                <a:ea typeface="MS PGothic" panose="020B0600070205080204" pitchFamily="34" charset="-128"/>
                <a:cs typeface="+mn-cs"/>
              </a:rPr>
              <a:t>Provide a data-driven workforce roadmap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1400" kern="0" dirty="0">
                <a:solidFill>
                  <a:srgbClr val="000000"/>
                </a:solidFill>
                <a:latin typeface="45 Helvetica Light" pitchFamily="-87" charset="0"/>
              </a:rPr>
              <a:t>Combine labor-market data with input from </a:t>
            </a:r>
            <a:r>
              <a:rPr lang="en-US" altLang="en-US" sz="1400" b="1" i="1" kern="0" dirty="0">
                <a:solidFill>
                  <a:srgbClr val="000000"/>
                </a:solidFill>
                <a:latin typeface="45 Helvetica Light" pitchFamily="-87" charset="0"/>
              </a:rPr>
              <a:t>41</a:t>
            </a:r>
            <a:r>
              <a:rPr lang="en-US" altLang="en-US" sz="1400" kern="0" dirty="0">
                <a:solidFill>
                  <a:srgbClr val="000000"/>
                </a:solidFill>
                <a:latin typeface="45 Helvetica Light" pitchFamily="-87" charset="0"/>
              </a:rPr>
              <a:t> employer interviews, </a:t>
            </a:r>
            <a:r>
              <a:rPr lang="en-US" altLang="en-US" sz="1400" b="1" i="1" kern="0" dirty="0">
                <a:solidFill>
                  <a:srgbClr val="000000"/>
                </a:solidFill>
                <a:latin typeface="45 Helvetica Light" pitchFamily="-87" charset="0"/>
              </a:rPr>
              <a:t>six</a:t>
            </a:r>
            <a:r>
              <a:rPr lang="en-US" altLang="en-US" sz="1400" kern="0" dirty="0">
                <a:solidFill>
                  <a:srgbClr val="000000"/>
                </a:solidFill>
                <a:latin typeface="45 Helvetica Light" pitchFamily="-87" charset="0"/>
              </a:rPr>
              <a:t> focus groups, </a:t>
            </a:r>
            <a:r>
              <a:rPr lang="en-US" altLang="en-US" sz="1400" b="1" i="1" kern="0" dirty="0">
                <a:solidFill>
                  <a:srgbClr val="000000"/>
                </a:solidFill>
                <a:latin typeface="45 Helvetica Light" pitchFamily="-87" charset="0"/>
              </a:rPr>
              <a:t>four</a:t>
            </a:r>
            <a:r>
              <a:rPr lang="en-US" altLang="en-US" sz="1400" kern="0" dirty="0">
                <a:solidFill>
                  <a:srgbClr val="000000"/>
                </a:solidFill>
                <a:latin typeface="45 Helvetica Light" pitchFamily="-87" charset="0"/>
              </a:rPr>
              <a:t> employer roundtables</a:t>
            </a:r>
            <a:endParaRPr kumimoji="0" lang="en-US" altLang="en-US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45 Helvetica Light" pitchFamily="-87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b="1" kern="0" dirty="0">
                <a:solidFill>
                  <a:srgbClr val="000000"/>
                </a:solidFill>
                <a:latin typeface="45 Helvetica Light" pitchFamily="-87" charset="0"/>
              </a:rPr>
              <a:t>Strengthen regional collaboration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1400" kern="0" dirty="0">
                <a:solidFill>
                  <a:srgbClr val="000000"/>
                </a:solidFill>
                <a:latin typeface="45 Helvetica Light" pitchFamily="-87" charset="0"/>
              </a:rPr>
              <a:t>Build employer-led sector partnerships that unify business, education, and workforce partners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45 Helvetica Light" pitchFamily="-87" charset="0"/>
                <a:ea typeface="MS PGothic" panose="020B0600070205080204" pitchFamily="34" charset="-128"/>
                <a:cs typeface="+mn-cs"/>
              </a:rPr>
              <a:t>Develop actionable recommendations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1400" kern="0" dirty="0">
                <a:solidFill>
                  <a:srgbClr val="000000"/>
                </a:solidFill>
                <a:latin typeface="45 Helvetica Light" pitchFamily="-87" charset="0"/>
              </a:rPr>
              <a:t>Outline clear, fundable strategies</a:t>
            </a:r>
            <a:endParaRPr kumimoji="0" lang="en-US" altLang="en-US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45 Helvetica Light" pitchFamily="-87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b="1" kern="0" dirty="0">
                <a:solidFill>
                  <a:srgbClr val="000000"/>
                </a:solidFill>
                <a:latin typeface="45 Helvetica Light" pitchFamily="-87" charset="0"/>
              </a:rPr>
              <a:t>Inform future funding and subsequent implementation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45 Helvetica Light" pitchFamily="-87" charset="0"/>
                <a:ea typeface="MS PGothic" panose="020B0600070205080204" pitchFamily="34" charset="-128"/>
                <a:cs typeface="+mn-cs"/>
              </a:rPr>
              <a:t>Serve as the foundation for follow-on implementation projects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45 Helvetica Light" pitchFamily="-87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CEBE163D-0C58-6F68-E688-DA743A1823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8" b="17647"/>
          <a:stretch/>
        </p:blipFill>
        <p:spPr bwMode="auto">
          <a:xfrm>
            <a:off x="4358430" y="5848635"/>
            <a:ext cx="167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817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5885E-1134-832F-5CE4-59545F823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P-Slide1">
            <a:extLst>
              <a:ext uri="{FF2B5EF4-FFF2-40B4-BE49-F238E27FC236}">
                <a16:creationId xmlns:a16="http://schemas.microsoft.com/office/drawing/2014/main" id="{DC8E6F33-F650-8FD9-F773-C77BEA410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3F42D038-64FF-CF88-8489-9CBEEAB98E8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80129" y="288316"/>
            <a:ext cx="6751638" cy="1143000"/>
          </a:xfrm>
        </p:spPr>
        <p:txBody>
          <a:bodyPr/>
          <a:lstStyle/>
          <a:p>
            <a:pPr algn="r" eaLnBrk="1" hangingPunct="1"/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>GO Virginia Region 8 </a:t>
            </a:r>
            <a:b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</a:b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>Talent Pathways Initiative</a:t>
            </a:r>
            <a:endParaRPr lang="en-US" altLang="en-US" sz="3200" b="1" dirty="0">
              <a:solidFill>
                <a:srgbClr val="940803"/>
              </a:solidFill>
            </a:endParaRP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E1BE76AF-4F8E-2DAA-E018-40818F02950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1999" y="1755490"/>
            <a:ext cx="8258175" cy="1063910"/>
          </a:xfrm>
        </p:spPr>
        <p:txBody>
          <a:bodyPr/>
          <a:lstStyle/>
          <a:p>
            <a:pPr algn="l" eaLnBrk="1" hangingPunct="1"/>
            <a:r>
              <a:rPr lang="en-US" altLang="en-US" b="1" dirty="0">
                <a:latin typeface="45 Helvetica Light" pitchFamily="-87" charset="0"/>
              </a:rPr>
              <a:t>Report Organization &amp; Contents</a:t>
            </a:r>
          </a:p>
          <a:p>
            <a:pPr algn="l" eaLnBrk="1" hangingPunct="1"/>
            <a:endParaRPr lang="en-US" altLang="en-US" sz="1800" dirty="0">
              <a:latin typeface="45 Helvetica Light" pitchFamily="-87" charset="0"/>
            </a:endParaRPr>
          </a:p>
          <a:p>
            <a:pPr algn="l" eaLnBrk="1" hangingPunct="1"/>
            <a:endParaRPr lang="en-US" altLang="en-US" sz="1800" dirty="0">
              <a:latin typeface="45 Helvetica Light" pitchFamily="-87" charset="0"/>
            </a:endParaRPr>
          </a:p>
        </p:txBody>
      </p:sp>
      <p:pic>
        <p:nvPicPr>
          <p:cNvPr id="3079" name="Picture 2">
            <a:extLst>
              <a:ext uri="{FF2B5EF4-FFF2-40B4-BE49-F238E27FC236}">
                <a16:creationId xmlns:a16="http://schemas.microsoft.com/office/drawing/2014/main" id="{82E47C38-9672-31BC-967B-265CD5D71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5991225"/>
            <a:ext cx="27400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058FEEDC-EDEF-50DC-B4CC-36D064AB3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8" y="2348282"/>
            <a:ext cx="7467602" cy="336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45 Helvetica Light" pitchFamily="-87" charset="0"/>
                <a:ea typeface="MS PGothic" panose="020B0600070205080204" pitchFamily="34" charset="-128"/>
                <a:cs typeface="+mn-cs"/>
              </a:rPr>
              <a:t>Actionable Recommendations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45 Helvetica Light" pitchFamily="-87" charset="0"/>
                <a:ea typeface="MS PGothic" panose="020B0600070205080204" pitchFamily="34" charset="-128"/>
                <a:cs typeface="+mn-cs"/>
              </a:rPr>
              <a:t>Situational Analysis</a:t>
            </a:r>
          </a:p>
          <a:p>
            <a:pPr marL="404813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45 Helvetica Light" pitchFamily="-87" charset="0"/>
                <a:ea typeface="MS PGothic" panose="020B0600070205080204" pitchFamily="34" charset="-128"/>
                <a:cs typeface="+mn-cs"/>
              </a:rPr>
              <a:t>Labor Demand</a:t>
            </a:r>
          </a:p>
          <a:p>
            <a:pPr marL="404813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45 Helvetica Light" pitchFamily="-87" charset="0"/>
                <a:ea typeface="MS PGothic" panose="020B0600070205080204" pitchFamily="34" charset="-128"/>
                <a:cs typeface="+mn-cs"/>
              </a:rPr>
              <a:t>Labor Supply</a:t>
            </a:r>
          </a:p>
          <a:p>
            <a:pPr marL="119063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45 Helvetica Light" pitchFamily="-87" charset="0"/>
                <a:ea typeface="MS PGothic" panose="020B0600070205080204" pitchFamily="34" charset="-128"/>
                <a:cs typeface="+mn-cs"/>
              </a:rPr>
              <a:t>Key Findings</a:t>
            </a:r>
          </a:p>
          <a:p>
            <a:pPr marL="119063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45 Helvetica Light" pitchFamily="-87" charset="0"/>
                <a:ea typeface="MS PGothic" panose="020B0600070205080204" pitchFamily="34" charset="-128"/>
                <a:cs typeface="+mn-cs"/>
              </a:rPr>
              <a:t>Appendix: Education and Training Asset Map</a:t>
            </a:r>
          </a:p>
          <a:p>
            <a:pPr marL="461963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45 Helvetica Light" pitchFamily="-87" charset="0"/>
                <a:ea typeface="MS PGothic" panose="020B0600070205080204" pitchFamily="34" charset="-128"/>
                <a:cs typeface="+mn-cs"/>
              </a:rPr>
              <a:t>Used both quantitative and qualitative methods</a:t>
            </a:r>
          </a:p>
          <a:p>
            <a:pPr marL="461963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45 Helvetica Light" pitchFamily="-87" charset="0"/>
                <a:ea typeface="MS PGothic" panose="020B0600070205080204" pitchFamily="34" charset="-128"/>
                <a:cs typeface="+mn-cs"/>
              </a:rPr>
              <a:t>Extensive research and citations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45 Helvetica Light" pitchFamily="-87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AFF1DDBA-FAF3-8831-49FD-71A86E0854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8" b="17647"/>
          <a:stretch/>
        </p:blipFill>
        <p:spPr bwMode="auto">
          <a:xfrm>
            <a:off x="4358430" y="5848635"/>
            <a:ext cx="167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014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F453B-6BC5-5A32-1B00-239AFD495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P-Slide1">
            <a:extLst>
              <a:ext uri="{FF2B5EF4-FFF2-40B4-BE49-F238E27FC236}">
                <a16:creationId xmlns:a16="http://schemas.microsoft.com/office/drawing/2014/main" id="{1B2371E3-86E0-5F4E-B345-1EAB44E46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28435" y="-1588"/>
            <a:ext cx="9145588" cy="6859588"/>
          </a:xfrm>
          <a:prstGeom prst="rect">
            <a:avLst/>
          </a:prstGeom>
          <a:noFill/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AEAD7098-38E8-88DD-9A27-F59A121DFF7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80129" y="288316"/>
            <a:ext cx="6751638" cy="1143000"/>
          </a:xfrm>
        </p:spPr>
        <p:txBody>
          <a:bodyPr/>
          <a:lstStyle/>
          <a:p>
            <a:pPr algn="r" eaLnBrk="1" hangingPunct="1"/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>GO Virginia Region 8 </a:t>
            </a:r>
            <a:b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</a:b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>Talent Pathways Initiative</a:t>
            </a:r>
            <a:endParaRPr lang="en-US" altLang="en-US" sz="3200" b="1" dirty="0">
              <a:solidFill>
                <a:srgbClr val="940803"/>
              </a:solidFill>
            </a:endParaRP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B163D838-13C7-A83C-6120-41EBAF7BE9E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1999" y="1755490"/>
            <a:ext cx="8258175" cy="1063910"/>
          </a:xfrm>
        </p:spPr>
        <p:txBody>
          <a:bodyPr/>
          <a:lstStyle/>
          <a:p>
            <a:pPr algn="l" eaLnBrk="1" hangingPunct="1"/>
            <a:r>
              <a:rPr lang="en-US" altLang="en-US" b="1" dirty="0">
                <a:latin typeface="45 Helvetica Light" pitchFamily="-87" charset="0"/>
              </a:rPr>
              <a:t>Region 8 Landscape</a:t>
            </a:r>
          </a:p>
          <a:p>
            <a:pPr algn="l" eaLnBrk="1" hangingPunct="1"/>
            <a:endParaRPr lang="en-US" altLang="en-US" sz="1800" dirty="0">
              <a:latin typeface="45 Helvetica Light" pitchFamily="-87" charset="0"/>
            </a:endParaRPr>
          </a:p>
          <a:p>
            <a:pPr algn="l" eaLnBrk="1" hangingPunct="1"/>
            <a:endParaRPr lang="en-US" altLang="en-US" sz="1800" dirty="0">
              <a:latin typeface="45 Helvetica Light" pitchFamily="-87" charset="0"/>
            </a:endParaRPr>
          </a:p>
        </p:txBody>
      </p:sp>
      <p:pic>
        <p:nvPicPr>
          <p:cNvPr id="3079" name="Picture 2">
            <a:extLst>
              <a:ext uri="{FF2B5EF4-FFF2-40B4-BE49-F238E27FC236}">
                <a16:creationId xmlns:a16="http://schemas.microsoft.com/office/drawing/2014/main" id="{672A5F9C-78D3-6DDC-828D-ADC429539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5991225"/>
            <a:ext cx="27400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D23E298A-D7F8-EF07-3920-7EA66B600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8" y="2348282"/>
            <a:ext cx="7467602" cy="336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85750" lvl="0" indent="-28575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Region-wide unemployment remains low (2.4%), but employers report </a:t>
            </a:r>
            <a:r>
              <a:rPr lang="en-US" sz="1600" b="1" i="1" dirty="0"/>
              <a:t>persistent unfilled positions</a:t>
            </a:r>
            <a:r>
              <a:rPr lang="en-US" sz="1600" dirty="0"/>
              <a:t> in skilled trades, logistics, and manufacturing (</a:t>
            </a:r>
            <a:r>
              <a:rPr lang="en-US" sz="1600" dirty="0">
                <a:highlight>
                  <a:srgbClr val="FFFF00"/>
                </a:highlight>
              </a:rPr>
              <a:t>Table 3</a:t>
            </a:r>
            <a:r>
              <a:rPr lang="en-US" sz="1600" dirty="0"/>
              <a:t>).</a:t>
            </a:r>
            <a:br>
              <a:rPr lang="en-US" sz="1600" dirty="0"/>
            </a:br>
            <a:endParaRPr lang="en-US" sz="1600" dirty="0"/>
          </a:p>
          <a:p>
            <a:pPr marL="285750" lvl="0" indent="-28575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Workforce totals </a:t>
            </a:r>
            <a:r>
              <a:rPr lang="en-US" sz="1600" b="1" dirty="0"/>
              <a:t>~284,000 employed workers</a:t>
            </a:r>
            <a:r>
              <a:rPr lang="en-US" sz="1600" dirty="0"/>
              <a:t>, with labor force participation at </a:t>
            </a:r>
            <a:r>
              <a:rPr lang="en-US" sz="1600" b="1" dirty="0"/>
              <a:t>~63%</a:t>
            </a:r>
            <a:r>
              <a:rPr lang="en-US" sz="1600" dirty="0"/>
              <a:t>, below the statewide average of </a:t>
            </a:r>
            <a:r>
              <a:rPr lang="en-US" sz="1600" b="1" dirty="0"/>
              <a:t>~66% (</a:t>
            </a:r>
            <a:r>
              <a:rPr lang="en-US" sz="1600" b="1" dirty="0">
                <a:highlight>
                  <a:srgbClr val="FFFF00"/>
                </a:highlight>
              </a:rPr>
              <a:t>Table 3</a:t>
            </a:r>
            <a:r>
              <a:rPr lang="en-US" sz="1600" b="1" dirty="0"/>
              <a:t>).</a:t>
            </a:r>
            <a:endParaRPr lang="en-US" sz="1600" kern="0" dirty="0">
              <a:solidFill>
                <a:srgbClr val="000000"/>
              </a:solidFill>
              <a:latin typeface="45 Helvetica Light" pitchFamily="-87" charset="0"/>
            </a:endParaRPr>
          </a:p>
          <a:p>
            <a:pPr marL="742950" lvl="1" indent="-28575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b="1" kern="0" dirty="0">
                <a:solidFill>
                  <a:srgbClr val="000000"/>
                </a:solidFill>
                <a:latin typeface="45 Helvetica Light" pitchFamily="-87" charset="0"/>
              </a:rPr>
              <a:t>Job growth projections (</a:t>
            </a:r>
            <a:r>
              <a:rPr lang="en-US" sz="1400" b="1" kern="0" dirty="0">
                <a:solidFill>
                  <a:srgbClr val="000000"/>
                </a:solidFill>
                <a:highlight>
                  <a:srgbClr val="FFFF00"/>
                </a:highlight>
                <a:latin typeface="45 Helvetica Light" pitchFamily="-87" charset="0"/>
              </a:rPr>
              <a:t>Table 2</a:t>
            </a:r>
            <a:r>
              <a:rPr lang="en-US" sz="1400" b="1" kern="0" dirty="0">
                <a:solidFill>
                  <a:srgbClr val="000000"/>
                </a:solidFill>
                <a:latin typeface="45 Helvetica Light" pitchFamily="-87" charset="0"/>
              </a:rPr>
              <a:t>): </a:t>
            </a:r>
            <a:r>
              <a:rPr lang="en-US" sz="1400" kern="0" dirty="0">
                <a:solidFill>
                  <a:srgbClr val="000000"/>
                </a:solidFill>
                <a:latin typeface="45 Helvetica Light" pitchFamily="-87" charset="0"/>
              </a:rPr>
              <a:t>Southern region (+9.3%), Northern region (+5.2%), and Central region (+4.2%)</a:t>
            </a:r>
            <a:br>
              <a:rPr lang="en-US" sz="1400" kern="0" dirty="0">
                <a:solidFill>
                  <a:srgbClr val="000000"/>
                </a:solidFill>
                <a:latin typeface="45 Helvetica Light" pitchFamily="-87" charset="0"/>
              </a:rPr>
            </a:br>
            <a:endParaRPr lang="en-US" sz="1400" b="1" kern="0" dirty="0">
              <a:solidFill>
                <a:srgbClr val="000000"/>
              </a:solidFill>
              <a:latin typeface="45 Helvetica Light" pitchFamily="-87" charset="0"/>
            </a:endParaRPr>
          </a:p>
          <a:p>
            <a:pPr marL="285750" indent="-28575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Over </a:t>
            </a:r>
            <a:r>
              <a:rPr lang="en-US" sz="1600" b="1" dirty="0"/>
              <a:t>40%</a:t>
            </a:r>
            <a:r>
              <a:rPr lang="en-US" sz="1600" dirty="0"/>
              <a:t> of adults have </a:t>
            </a:r>
            <a:r>
              <a:rPr lang="en-US" sz="1600" b="1" dirty="0"/>
              <a:t>no education beyond high school</a:t>
            </a:r>
            <a:r>
              <a:rPr lang="en-US" sz="1600" dirty="0"/>
              <a:t>, highlighting a gap in higher-skill credentials needed for advanced manufacturing and logistics careers (</a:t>
            </a:r>
            <a:r>
              <a:rPr lang="en-US" sz="1600" dirty="0">
                <a:highlight>
                  <a:srgbClr val="FFFF00"/>
                </a:highlight>
              </a:rPr>
              <a:t>Table 4</a:t>
            </a:r>
            <a:r>
              <a:rPr lang="en-US" sz="1600" dirty="0"/>
              <a:t>).</a:t>
            </a:r>
            <a:endParaRPr lang="en-US" sz="1600" kern="0" dirty="0">
              <a:solidFill>
                <a:srgbClr val="000000"/>
              </a:solidFill>
              <a:latin typeface="45 Helvetica Light" pitchFamily="-87" charset="0"/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A08D8E98-A1C2-E7A9-0105-4BFD3ED064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8" b="17647"/>
          <a:stretch/>
        </p:blipFill>
        <p:spPr bwMode="auto">
          <a:xfrm>
            <a:off x="4358430" y="5848635"/>
            <a:ext cx="167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96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A137A-1E6E-6C25-2BB4-792AC9254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P-Slide1">
            <a:extLst>
              <a:ext uri="{FF2B5EF4-FFF2-40B4-BE49-F238E27FC236}">
                <a16:creationId xmlns:a16="http://schemas.microsoft.com/office/drawing/2014/main" id="{AE45413A-13B4-4513-CE57-DDBD17F19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28435" y="-1588"/>
            <a:ext cx="9145588" cy="6859588"/>
          </a:xfrm>
          <a:prstGeom prst="rect">
            <a:avLst/>
          </a:prstGeom>
          <a:noFill/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93E2BCF6-8C50-0894-26FD-3EBF890C0A0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80129" y="288316"/>
            <a:ext cx="6751638" cy="1143000"/>
          </a:xfrm>
        </p:spPr>
        <p:txBody>
          <a:bodyPr/>
          <a:lstStyle/>
          <a:p>
            <a:pPr algn="r" eaLnBrk="1" hangingPunct="1"/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>GO Virginia Region 8 </a:t>
            </a:r>
            <a:b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</a:b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>Talent Pathways Initiative</a:t>
            </a:r>
            <a:endParaRPr lang="en-US" altLang="en-US" sz="3200" b="1" dirty="0">
              <a:solidFill>
                <a:srgbClr val="940803"/>
              </a:solidFill>
            </a:endParaRP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32D31A23-A10F-1C5E-4232-47F561414FB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1999" y="1755490"/>
            <a:ext cx="8258175" cy="1063910"/>
          </a:xfrm>
        </p:spPr>
        <p:txBody>
          <a:bodyPr/>
          <a:lstStyle/>
          <a:p>
            <a:pPr algn="l" eaLnBrk="1" hangingPunct="1"/>
            <a:r>
              <a:rPr lang="en-US" altLang="en-US" b="1" dirty="0">
                <a:latin typeface="45 Helvetica Light" pitchFamily="-87" charset="0"/>
              </a:rPr>
              <a:t>Situational &amp; Gap Analysis Findings</a:t>
            </a:r>
          </a:p>
          <a:p>
            <a:pPr algn="l" eaLnBrk="1" hangingPunct="1"/>
            <a:endParaRPr lang="en-US" altLang="en-US" sz="1800" dirty="0">
              <a:latin typeface="45 Helvetica Light" pitchFamily="-87" charset="0"/>
            </a:endParaRPr>
          </a:p>
          <a:p>
            <a:pPr algn="l" eaLnBrk="1" hangingPunct="1"/>
            <a:endParaRPr lang="en-US" altLang="en-US" sz="1800" dirty="0">
              <a:latin typeface="45 Helvetica Light" pitchFamily="-87" charset="0"/>
            </a:endParaRPr>
          </a:p>
        </p:txBody>
      </p:sp>
      <p:pic>
        <p:nvPicPr>
          <p:cNvPr id="3079" name="Picture 2">
            <a:extLst>
              <a:ext uri="{FF2B5EF4-FFF2-40B4-BE49-F238E27FC236}">
                <a16:creationId xmlns:a16="http://schemas.microsoft.com/office/drawing/2014/main" id="{F747D2BA-B652-182D-C8B5-1B2FE3DCD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5991225"/>
            <a:ext cx="27400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449990A1-1EC7-1E21-3C17-3E0F1A490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385" y="4603140"/>
            <a:ext cx="7467602" cy="111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85750" lvl="0" indent="-285750" algn="l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Key Takeaway: </a:t>
            </a:r>
            <a:r>
              <a:rPr lang="en-US" sz="1800" dirty="0"/>
              <a:t>Region 8 faces both </a:t>
            </a:r>
            <a:r>
              <a:rPr lang="en-US" sz="1800" i="1" dirty="0">
                <a:solidFill>
                  <a:srgbClr val="FF0000"/>
                </a:solidFill>
              </a:rPr>
              <a:t>pipeline</a:t>
            </a:r>
            <a:r>
              <a:rPr lang="en-US" sz="1800" dirty="0"/>
              <a:t> and </a:t>
            </a:r>
            <a:r>
              <a:rPr lang="en-US" sz="1800" i="1" dirty="0">
                <a:solidFill>
                  <a:srgbClr val="FF0000"/>
                </a:solidFill>
              </a:rPr>
              <a:t>preparation</a:t>
            </a:r>
            <a:r>
              <a:rPr lang="en-US" sz="1800" dirty="0"/>
              <a:t> gaps.</a:t>
            </a:r>
          </a:p>
          <a:p>
            <a:pPr marL="285750" lvl="0" indent="-285750" algn="l" eaLnBrk="1" hangingPunct="1">
              <a:buFont typeface="Arial" panose="020B0604020202020204" pitchFamily="34" charset="0"/>
              <a:buChar char="•"/>
              <a:defRPr/>
            </a:pPr>
            <a:endParaRPr lang="en-US" sz="1800" dirty="0"/>
          </a:p>
          <a:p>
            <a:pPr marL="285750" lvl="0" indent="-28575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b="1" dirty="0"/>
              <a:t>Solutions: R</a:t>
            </a:r>
            <a:r>
              <a:rPr lang="en-US" sz="1800" dirty="0"/>
              <a:t>equires </a:t>
            </a:r>
            <a:r>
              <a:rPr lang="en-US" sz="1800" dirty="0">
                <a:solidFill>
                  <a:srgbClr val="00B050"/>
                </a:solidFill>
              </a:rPr>
              <a:t>coordinated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00B050"/>
                </a:solidFill>
              </a:rPr>
              <a:t>employer-driven</a:t>
            </a:r>
            <a:r>
              <a:rPr lang="en-US" sz="1800" dirty="0"/>
              <a:t> strategies that connect education, training, and work-based learning opportunities.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3359B2F2-9032-46FB-B5E4-E3B6CA8318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8" b="17647"/>
          <a:stretch/>
        </p:blipFill>
        <p:spPr bwMode="auto">
          <a:xfrm>
            <a:off x="4358430" y="5848635"/>
            <a:ext cx="167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FF7880F-3455-4D5D-755E-4CE306A56549}"/>
              </a:ext>
            </a:extLst>
          </p:cNvPr>
          <p:cNvSpPr/>
          <p:nvPr/>
        </p:nvSpPr>
        <p:spPr bwMode="auto">
          <a:xfrm>
            <a:off x="228600" y="2362200"/>
            <a:ext cx="4267200" cy="221427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rPr>
              <a:t>Quantitative Findings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charset="0"/>
                <a:ea typeface="ＭＳ Ｐゴシック" pitchFamily="48" charset="-128"/>
              </a:rPr>
              <a:t>Demand exceeds supply </a:t>
            </a:r>
            <a:r>
              <a:rPr lang="en-US" sz="1200" dirty="0"/>
              <a:t>across technical and skilled trades; shortages in mechatronics, CDL drivers, welding, and industrial maintenance.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rPr>
              <a:t>High turnover rates </a:t>
            </a:r>
            <a:r>
              <a:rPr lang="en-US" sz="1200" dirty="0"/>
              <a:t>especially within the first 90 days of employment, drive up training costs.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rPr>
              <a:t>Instructor shortages </a:t>
            </a:r>
            <a:r>
              <a:rPr lang="en-US" sz="1200" dirty="0"/>
              <a:t>limit training program capacity in high-demand fields.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9DBF7D-CA2B-FFCA-F2E5-B6EB1D6FA231}"/>
              </a:ext>
            </a:extLst>
          </p:cNvPr>
          <p:cNvSpPr/>
          <p:nvPr/>
        </p:nvSpPr>
        <p:spPr bwMode="auto">
          <a:xfrm>
            <a:off x="4799809" y="2362200"/>
            <a:ext cx="4115591" cy="224094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rPr>
              <a:t>Qualitative Findings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/>
              <a:t>Employers emphasize </a:t>
            </a:r>
            <a:r>
              <a:rPr lang="en-US" sz="1000" b="1" dirty="0"/>
              <a:t>durable skills gaps</a:t>
            </a:r>
            <a:r>
              <a:rPr lang="en-US" sz="1000" dirty="0"/>
              <a:t>—attendance, communication, problem-solving, and teamwork are major concerns.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b="1" dirty="0"/>
              <a:t>Disconnect between education and industry</a:t>
            </a:r>
            <a:r>
              <a:rPr lang="en-US" sz="1000" dirty="0"/>
              <a:t> programs exist but often lack real-world context or current equipment.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b="1" dirty="0"/>
              <a:t>Perceptions </a:t>
            </a:r>
            <a:r>
              <a:rPr lang="en-US" sz="1000" dirty="0"/>
              <a:t>among youth and families regarding manufacturing and logistics careers remain undervalued.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1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rPr>
              <a:t>Employers desire </a:t>
            </a: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rPr>
              <a:t>more coordinated regional strategies</a:t>
            </a:r>
            <a:r>
              <a:rPr kumimoji="0" lang="en-US" sz="1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rPr>
              <a:t>—not fragmented, one-off efforts.</a:t>
            </a:r>
          </a:p>
        </p:txBody>
      </p:sp>
    </p:spTree>
    <p:extLst>
      <p:ext uri="{BB962C8B-B14F-4D97-AF65-F5344CB8AC3E}">
        <p14:creationId xmlns:p14="http://schemas.microsoft.com/office/powerpoint/2010/main" val="1482214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9E84A-5934-DAAC-FE37-AA9F3B192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P-Slide1">
            <a:extLst>
              <a:ext uri="{FF2B5EF4-FFF2-40B4-BE49-F238E27FC236}">
                <a16:creationId xmlns:a16="http://schemas.microsoft.com/office/drawing/2014/main" id="{61707CB0-9520-F7A9-756B-A61B41ACE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0339DE9B-ED87-7EBC-CF45-9F08AA479EB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05000" y="288316"/>
            <a:ext cx="7226767" cy="1143000"/>
          </a:xfrm>
        </p:spPr>
        <p:txBody>
          <a:bodyPr/>
          <a:lstStyle/>
          <a:p>
            <a:pPr algn="r" eaLnBrk="1" hangingPunct="1"/>
            <a:r>
              <a:rPr lang="en-US" altLang="en-US" sz="3200" b="1" dirty="0">
                <a:solidFill>
                  <a:srgbClr val="940803"/>
                </a:solidFill>
              </a:rPr>
              <a:t>GO Virginia Region 8 </a:t>
            </a:r>
            <a:br>
              <a:rPr lang="en-US" altLang="en-US" sz="3200" b="1" dirty="0">
                <a:solidFill>
                  <a:srgbClr val="940803"/>
                </a:solidFill>
              </a:rPr>
            </a:br>
            <a:r>
              <a:rPr lang="en-US" altLang="en-US" sz="3200" b="1" dirty="0">
                <a:solidFill>
                  <a:srgbClr val="940803"/>
                </a:solidFill>
              </a:rPr>
              <a:t>Talent Pathways Initiative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B50F2241-1548-A726-6FEB-F81693D771D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63354" y="1804471"/>
            <a:ext cx="8715375" cy="420039"/>
          </a:xfrm>
        </p:spPr>
        <p:txBody>
          <a:bodyPr/>
          <a:lstStyle/>
          <a:p>
            <a:pPr algn="l" eaLnBrk="1" hangingPunct="1"/>
            <a:r>
              <a:rPr lang="en-US" altLang="en-US" sz="2800" b="1" dirty="0">
                <a:latin typeface="45 Helvetica Light" pitchFamily="-87" charset="0"/>
              </a:rPr>
              <a:t>Actionable Recommendations &amp; Funding Priorities</a:t>
            </a:r>
            <a:endParaRPr lang="en-US" altLang="en-US" sz="2800" dirty="0">
              <a:latin typeface="45 Helvetica Light" pitchFamily="-87" charset="0"/>
            </a:endParaRPr>
          </a:p>
          <a:p>
            <a:pPr algn="l" eaLnBrk="1" hangingPunct="1"/>
            <a:endParaRPr lang="en-US" altLang="en-US" sz="1800" dirty="0">
              <a:latin typeface="45 Helvetica Light" pitchFamily="-87" charset="0"/>
            </a:endParaRPr>
          </a:p>
        </p:txBody>
      </p:sp>
      <p:pic>
        <p:nvPicPr>
          <p:cNvPr id="3079" name="Picture 2">
            <a:extLst>
              <a:ext uri="{FF2B5EF4-FFF2-40B4-BE49-F238E27FC236}">
                <a16:creationId xmlns:a16="http://schemas.microsoft.com/office/drawing/2014/main" id="{BC8C4ADF-1BB7-CC83-92FB-AE6DA6990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5991225"/>
            <a:ext cx="27400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1BB9D76C-91BF-E48A-8084-0C21AE835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348282"/>
            <a:ext cx="8428038" cy="397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 eaLnBrk="1" hangingPunct="1"/>
            <a:r>
              <a:rPr lang="en-US" altLang="en-US" sz="1800" b="1" kern="0" dirty="0">
                <a:latin typeface="45 Helvetica Light" pitchFamily="-87" charset="0"/>
              </a:rPr>
              <a:t>TPI identified five main challenges:</a:t>
            </a:r>
          </a:p>
          <a:p>
            <a:pPr marL="342900" indent="-342900" algn="l" eaLnBrk="1" hangingPunct="1">
              <a:buFont typeface="+mj-lt"/>
              <a:buAutoNum type="arabicPeriod"/>
            </a:pPr>
            <a:r>
              <a:rPr lang="en-US" altLang="en-US" sz="1800" kern="0" dirty="0">
                <a:latin typeface="45 Helvetica Light" pitchFamily="-87" charset="0"/>
              </a:rPr>
              <a:t>An </a:t>
            </a:r>
            <a:r>
              <a:rPr lang="en-US" altLang="en-US" sz="1800" b="1" kern="0" dirty="0">
                <a:solidFill>
                  <a:srgbClr val="C00000"/>
                </a:solidFill>
                <a:latin typeface="45 Helvetica Light" pitchFamily="-87" charset="0"/>
              </a:rPr>
              <a:t>overall shortage of workers </a:t>
            </a:r>
            <a:r>
              <a:rPr lang="en-US" altLang="en-US" sz="1800" kern="0" dirty="0">
                <a:latin typeface="45 Helvetica Light" pitchFamily="-87" charset="0"/>
              </a:rPr>
              <a:t>for available jobs in Manufacturing and Transportation &amp; Logistics.</a:t>
            </a:r>
          </a:p>
          <a:p>
            <a:pPr marL="342900" indent="-342900" algn="l" eaLnBrk="1" hangingPunct="1">
              <a:buFont typeface="+mj-lt"/>
              <a:buAutoNum type="arabicPeriod"/>
            </a:pPr>
            <a:r>
              <a:rPr lang="en-US" altLang="en-US" sz="1800" kern="0" dirty="0">
                <a:latin typeface="45 Helvetica Light" pitchFamily="-87" charset="0"/>
              </a:rPr>
              <a:t>An </a:t>
            </a:r>
            <a:r>
              <a:rPr lang="en-US" altLang="en-US" sz="1800" b="1" kern="0" dirty="0">
                <a:solidFill>
                  <a:srgbClr val="C00000"/>
                </a:solidFill>
                <a:latin typeface="45 Helvetica Light" pitchFamily="-87" charset="0"/>
              </a:rPr>
              <a:t>inability of employers to engage all sources of talent </a:t>
            </a:r>
            <a:r>
              <a:rPr lang="en-US" altLang="en-US" sz="1800" kern="0" dirty="0">
                <a:latin typeface="45 Helvetica Light" pitchFamily="-87" charset="0"/>
              </a:rPr>
              <a:t>in the region, non-college bound high school seniors, particularly older workers or those who have not been in education programs or labor force attached.</a:t>
            </a:r>
          </a:p>
          <a:p>
            <a:pPr marL="342900" indent="-342900" algn="l" eaLnBrk="1" hangingPunct="1">
              <a:buFont typeface="+mj-lt"/>
              <a:buAutoNum type="arabicPeriod"/>
            </a:pPr>
            <a:r>
              <a:rPr lang="en-US" altLang="en-US" sz="1800" kern="0" dirty="0">
                <a:latin typeface="45 Helvetica Light" pitchFamily="-87" charset="0"/>
              </a:rPr>
              <a:t>Opportunities to </a:t>
            </a:r>
            <a:r>
              <a:rPr lang="en-US" altLang="en-US" sz="1800" b="1" kern="0" dirty="0">
                <a:solidFill>
                  <a:srgbClr val="C00000"/>
                </a:solidFill>
                <a:latin typeface="45 Helvetica Light" pitchFamily="-87" charset="0"/>
              </a:rPr>
              <a:t>retain workers </a:t>
            </a:r>
            <a:r>
              <a:rPr lang="en-US" altLang="en-US" sz="1800" kern="0" dirty="0">
                <a:latin typeface="45 Helvetica Light" pitchFamily="-87" charset="0"/>
              </a:rPr>
              <a:t>and promote </a:t>
            </a:r>
            <a:r>
              <a:rPr lang="en-US" altLang="en-US" sz="1800" b="1" kern="0" dirty="0">
                <a:solidFill>
                  <a:srgbClr val="C00000"/>
                </a:solidFill>
                <a:latin typeface="45 Helvetica Light" pitchFamily="-87" charset="0"/>
              </a:rPr>
              <a:t>longer term labor force attachment</a:t>
            </a:r>
            <a:r>
              <a:rPr lang="en-US" altLang="en-US" sz="1800" kern="0" dirty="0">
                <a:latin typeface="45 Helvetica Light" pitchFamily="-87" charset="0"/>
              </a:rPr>
              <a:t>.</a:t>
            </a:r>
          </a:p>
          <a:p>
            <a:pPr marL="342900" indent="-342900" algn="l" eaLnBrk="1" hangingPunct="1">
              <a:buFont typeface="+mj-lt"/>
              <a:buAutoNum type="arabicPeriod"/>
            </a:pPr>
            <a:r>
              <a:rPr lang="en-US" altLang="en-US" sz="1800" kern="0" dirty="0">
                <a:latin typeface="45 Helvetica Light" pitchFamily="-87" charset="0"/>
              </a:rPr>
              <a:t>Worker shortcomings in using </a:t>
            </a:r>
            <a:r>
              <a:rPr lang="en-US" altLang="en-US" sz="1800" b="1" kern="0" dirty="0">
                <a:solidFill>
                  <a:srgbClr val="C00000"/>
                </a:solidFill>
                <a:latin typeface="45 Helvetica Light" pitchFamily="-87" charset="0"/>
              </a:rPr>
              <a:t>critical analysis or adaptability to changing job roles </a:t>
            </a:r>
            <a:r>
              <a:rPr lang="en-US" altLang="en-US" sz="1800" kern="0" dirty="0">
                <a:latin typeface="45 Helvetica Light" pitchFamily="-87" charset="0"/>
              </a:rPr>
              <a:t>and tasks, new technology, or changing market conditions.</a:t>
            </a:r>
          </a:p>
          <a:p>
            <a:pPr marL="342900" indent="-342900" algn="l" eaLnBrk="1" hangingPunct="1">
              <a:buFont typeface="+mj-lt"/>
              <a:buAutoNum type="arabicPeriod"/>
            </a:pPr>
            <a:r>
              <a:rPr lang="en-US" altLang="en-US" sz="1800" kern="0" dirty="0">
                <a:latin typeface="45 Helvetica Light" pitchFamily="-87" charset="0"/>
              </a:rPr>
              <a:t>Deploying talent strategies on a </a:t>
            </a:r>
            <a:r>
              <a:rPr lang="en-US" altLang="en-US" sz="1800" b="1" kern="0" dirty="0">
                <a:solidFill>
                  <a:srgbClr val="C00000"/>
                </a:solidFill>
                <a:latin typeface="45 Helvetica Light" pitchFamily="-87" charset="0"/>
              </a:rPr>
              <a:t>regional and comprehensive basis </a:t>
            </a:r>
            <a:r>
              <a:rPr lang="en-US" altLang="en-US" sz="1800" kern="0" dirty="0">
                <a:latin typeface="45 Helvetica Light" pitchFamily="-87" charset="0"/>
              </a:rPr>
              <a:t>rather than on a case-by-case basis.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3F8DBC5D-EA0F-2C8E-5E10-5B4B0FCEA9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8" b="17647"/>
          <a:stretch/>
        </p:blipFill>
        <p:spPr bwMode="auto">
          <a:xfrm>
            <a:off x="4358430" y="5848635"/>
            <a:ext cx="167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581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9E84A-5934-DAAC-FE37-AA9F3B192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P-Slide1">
            <a:extLst>
              <a:ext uri="{FF2B5EF4-FFF2-40B4-BE49-F238E27FC236}">
                <a16:creationId xmlns:a16="http://schemas.microsoft.com/office/drawing/2014/main" id="{61707CB0-9520-F7A9-756B-A61B41ACE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0339DE9B-ED87-7EBC-CF45-9F08AA479EB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80129" y="288316"/>
            <a:ext cx="6751638" cy="1143000"/>
          </a:xfrm>
        </p:spPr>
        <p:txBody>
          <a:bodyPr/>
          <a:lstStyle/>
          <a:p>
            <a:pPr algn="r" eaLnBrk="1" hangingPunct="1"/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>GO Virginia Region 8 </a:t>
            </a:r>
            <a:b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</a:b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>Talent Pathways Initiative</a:t>
            </a:r>
            <a:endParaRPr lang="en-US" altLang="en-US" sz="3200" b="1" dirty="0">
              <a:solidFill>
                <a:srgbClr val="940803"/>
              </a:solidFill>
            </a:endParaRP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B50F2241-1548-A726-6FEB-F81693D771D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1999" y="1755490"/>
            <a:ext cx="8258175" cy="1063910"/>
          </a:xfrm>
        </p:spPr>
        <p:txBody>
          <a:bodyPr/>
          <a:lstStyle/>
          <a:p>
            <a:pPr algn="l" eaLnBrk="1" hangingPunct="1"/>
            <a:r>
              <a:rPr lang="en-US" altLang="en-US" b="1" dirty="0">
                <a:latin typeface="45 Helvetica Light" pitchFamily="-87" charset="0"/>
              </a:rPr>
              <a:t>Actionable Recommendations Structure</a:t>
            </a:r>
          </a:p>
          <a:p>
            <a:pPr algn="l" eaLnBrk="1" hangingPunct="1"/>
            <a:endParaRPr lang="en-US" altLang="en-US" sz="1800" dirty="0">
              <a:latin typeface="45 Helvetica Light" pitchFamily="-87" charset="0"/>
            </a:endParaRPr>
          </a:p>
          <a:p>
            <a:pPr algn="l" eaLnBrk="1" hangingPunct="1"/>
            <a:endParaRPr lang="en-US" altLang="en-US" sz="1800" dirty="0">
              <a:latin typeface="45 Helvetica Light" pitchFamily="-87" charset="0"/>
            </a:endParaRPr>
          </a:p>
        </p:txBody>
      </p:sp>
      <p:pic>
        <p:nvPicPr>
          <p:cNvPr id="3079" name="Picture 2">
            <a:extLst>
              <a:ext uri="{FF2B5EF4-FFF2-40B4-BE49-F238E27FC236}">
                <a16:creationId xmlns:a16="http://schemas.microsoft.com/office/drawing/2014/main" id="{BC8C4ADF-1BB7-CC83-92FB-AE6DA6990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5991225"/>
            <a:ext cx="27400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1BB9D76C-91BF-E48A-8084-0C21AE835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8" y="2348282"/>
            <a:ext cx="6459539" cy="336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 eaLnBrk="1" hangingPunct="1"/>
            <a:r>
              <a:rPr lang="en-US" altLang="en-US" sz="2400" kern="0" dirty="0">
                <a:latin typeface="45 Helvetica Light" pitchFamily="-87" charset="0"/>
              </a:rPr>
              <a:t>Three Broad Funding Strategies:</a:t>
            </a:r>
          </a:p>
          <a:p>
            <a:pPr marL="457200" indent="-457200" algn="l" eaLnBrk="1" hangingPunct="1">
              <a:buAutoNum type="arabicPeriod"/>
            </a:pPr>
            <a:r>
              <a:rPr lang="en-US" altLang="en-US" sz="2400" kern="0" dirty="0">
                <a:solidFill>
                  <a:srgbClr val="00B050"/>
                </a:solidFill>
                <a:latin typeface="45 Helvetica Light" pitchFamily="-87" charset="0"/>
              </a:rPr>
              <a:t>Sector-Based Training and Partnerships</a:t>
            </a:r>
          </a:p>
          <a:p>
            <a:pPr marL="457200" indent="-457200" algn="l" eaLnBrk="1" hangingPunct="1">
              <a:buAutoNum type="arabicPeriod"/>
            </a:pPr>
            <a:r>
              <a:rPr lang="en-US" altLang="en-US" sz="2400" kern="0" dirty="0">
                <a:solidFill>
                  <a:srgbClr val="00B050"/>
                </a:solidFill>
                <a:latin typeface="45 Helvetica Light" pitchFamily="-87" charset="0"/>
              </a:rPr>
              <a:t>Education and Training Alignment</a:t>
            </a:r>
          </a:p>
          <a:p>
            <a:pPr marL="457200" indent="-457200" algn="l" eaLnBrk="1" hangingPunct="1">
              <a:buAutoNum type="arabicPeriod"/>
            </a:pPr>
            <a:r>
              <a:rPr lang="en-US" altLang="en-US" sz="2400" kern="0" dirty="0">
                <a:solidFill>
                  <a:srgbClr val="00B050"/>
                </a:solidFill>
                <a:latin typeface="45 Helvetica Light" pitchFamily="-87" charset="0"/>
              </a:rPr>
              <a:t>Engaging all Sources of Talent</a:t>
            </a:r>
          </a:p>
          <a:p>
            <a:pPr marL="742950" lvl="1" indent="-285750" algn="l" eaLnBrk="1" hangingPunct="1">
              <a:buFont typeface="Arial" panose="020B0604020202020204" pitchFamily="34" charset="0"/>
              <a:buChar char="•"/>
            </a:pPr>
            <a:r>
              <a:rPr lang="en-US" altLang="en-US" sz="2000" kern="0" dirty="0">
                <a:latin typeface="45 Helvetica Light" pitchFamily="-87" charset="0"/>
              </a:rPr>
              <a:t>Summary</a:t>
            </a:r>
          </a:p>
          <a:p>
            <a:pPr marL="742950" lvl="1" indent="-285750" algn="l" eaLnBrk="1" hangingPunct="1">
              <a:buFont typeface="Arial" panose="020B0604020202020204" pitchFamily="34" charset="0"/>
              <a:buChar char="•"/>
            </a:pPr>
            <a:r>
              <a:rPr lang="en-US" altLang="en-US" sz="2000" kern="0" dirty="0">
                <a:latin typeface="45 Helvetica Light" pitchFamily="-87" charset="0"/>
              </a:rPr>
              <a:t>Region 8 Challenge</a:t>
            </a:r>
          </a:p>
          <a:p>
            <a:pPr marL="742950" lvl="1" indent="-285750" algn="l" eaLnBrk="1" hangingPunct="1">
              <a:buFont typeface="Arial" panose="020B0604020202020204" pitchFamily="34" charset="0"/>
              <a:buChar char="•"/>
            </a:pPr>
            <a:r>
              <a:rPr lang="en-US" altLang="en-US" sz="2000" kern="0" dirty="0">
                <a:latin typeface="45 Helvetica Light" pitchFamily="-87" charset="0"/>
              </a:rPr>
              <a:t>Particular Funding Strategy</a:t>
            </a:r>
          </a:p>
          <a:p>
            <a:pPr marL="742950" lvl="1" indent="-285750" algn="l" eaLnBrk="1" hangingPunct="1">
              <a:buFont typeface="Arial" panose="020B0604020202020204" pitchFamily="34" charset="0"/>
              <a:buChar char="•"/>
            </a:pPr>
            <a:r>
              <a:rPr lang="en-US" altLang="en-US" sz="2000" kern="0" dirty="0">
                <a:latin typeface="45 Helvetica Light" pitchFamily="-87" charset="0"/>
              </a:rPr>
              <a:t>Deliverables for the Particular Funding Strategy</a:t>
            </a:r>
          </a:p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endParaRPr lang="en-US" altLang="en-US" sz="2400" kern="0" dirty="0">
              <a:latin typeface="45 Helvetica Light" pitchFamily="-87" charset="0"/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3F8DBC5D-EA0F-2C8E-5E10-5B4B0FCEA9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8" b="17647"/>
          <a:stretch/>
        </p:blipFill>
        <p:spPr bwMode="auto">
          <a:xfrm>
            <a:off x="4358430" y="5848635"/>
            <a:ext cx="167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421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C6C64-5AAA-F5BF-0559-7844C555F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P-Slide1">
            <a:extLst>
              <a:ext uri="{FF2B5EF4-FFF2-40B4-BE49-F238E27FC236}">
                <a16:creationId xmlns:a16="http://schemas.microsoft.com/office/drawing/2014/main" id="{4510CB6B-60CB-CB6B-CB18-7279EA02C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53548FAA-F0F3-7425-C29B-EA9E24D13FE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80129" y="288316"/>
            <a:ext cx="6751638" cy="1143000"/>
          </a:xfrm>
        </p:spPr>
        <p:txBody>
          <a:bodyPr/>
          <a:lstStyle/>
          <a:p>
            <a:pPr algn="r" eaLnBrk="1" hangingPunct="1"/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>GO Virginia Region 8 </a:t>
            </a:r>
            <a:b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</a:b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>Talent Pathways Initiative</a:t>
            </a:r>
            <a:endParaRPr lang="en-US" altLang="en-US" sz="3200" b="1" dirty="0">
              <a:solidFill>
                <a:srgbClr val="940803"/>
              </a:solidFill>
            </a:endParaRP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4235D180-1ACD-A9C2-4A19-7CE1EC3F062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1999" y="1755490"/>
            <a:ext cx="8258175" cy="1063910"/>
          </a:xfrm>
        </p:spPr>
        <p:txBody>
          <a:bodyPr/>
          <a:lstStyle/>
          <a:p>
            <a:pPr algn="l" eaLnBrk="1" hangingPunct="1"/>
            <a:r>
              <a:rPr lang="en-US" altLang="en-US" b="1" dirty="0">
                <a:solidFill>
                  <a:srgbClr val="00B050"/>
                </a:solidFill>
                <a:latin typeface="45 Helvetica Light" pitchFamily="-87" charset="0"/>
              </a:rPr>
              <a:t>Sector-Based Training and Partnerships</a:t>
            </a:r>
          </a:p>
          <a:p>
            <a:pPr algn="l" eaLnBrk="1" hangingPunct="1"/>
            <a:endParaRPr lang="en-US" altLang="en-US" sz="1800" dirty="0">
              <a:latin typeface="45 Helvetica Light" pitchFamily="-87" charset="0"/>
            </a:endParaRPr>
          </a:p>
          <a:p>
            <a:pPr algn="l" eaLnBrk="1" hangingPunct="1"/>
            <a:endParaRPr lang="en-US" altLang="en-US" sz="1800" dirty="0">
              <a:latin typeface="45 Helvetica Light" pitchFamily="-87" charset="0"/>
            </a:endParaRPr>
          </a:p>
        </p:txBody>
      </p:sp>
      <p:pic>
        <p:nvPicPr>
          <p:cNvPr id="3079" name="Picture 2">
            <a:extLst>
              <a:ext uri="{FF2B5EF4-FFF2-40B4-BE49-F238E27FC236}">
                <a16:creationId xmlns:a16="http://schemas.microsoft.com/office/drawing/2014/main" id="{4B807609-23A3-6CF9-C8DC-3C4B590B4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5991225"/>
            <a:ext cx="27400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540CC8D0-F650-30F9-78EC-10736C329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9" y="2281830"/>
            <a:ext cx="8047039" cy="336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 eaLnBrk="1" hangingPunct="1"/>
            <a:r>
              <a:rPr lang="en-US" altLang="en-US" sz="2400" b="1" kern="0" dirty="0">
                <a:solidFill>
                  <a:srgbClr val="CC9900"/>
                </a:solidFill>
                <a:latin typeface="45 Helvetica Light" pitchFamily="-87" charset="0"/>
              </a:rPr>
              <a:t>Sector Coordination, Communication, and Business Engagement</a:t>
            </a:r>
          </a:p>
          <a:p>
            <a:pPr algn="l" eaLnBrk="1" hangingPunct="1"/>
            <a:r>
              <a:rPr lang="en-US" altLang="en-US" sz="2000" kern="0" dirty="0">
                <a:latin typeface="45 Helvetica Light" pitchFamily="-87" charset="0"/>
              </a:rPr>
              <a:t>Deliverable 1: Create a Business Outreach Network for Manufacturing and</a:t>
            </a:r>
          </a:p>
          <a:p>
            <a:pPr algn="l" eaLnBrk="1" hangingPunct="1"/>
            <a:r>
              <a:rPr lang="en-US" altLang="en-US" sz="2000" kern="0" dirty="0">
                <a:latin typeface="45 Helvetica Light" pitchFamily="-87" charset="0"/>
              </a:rPr>
              <a:t>Transportation &amp; Logistics</a:t>
            </a:r>
          </a:p>
          <a:p>
            <a:pPr algn="l" eaLnBrk="1" hangingPunct="1"/>
            <a:r>
              <a:rPr lang="en-US" altLang="en-US" sz="2000" kern="0" dirty="0">
                <a:latin typeface="45 Helvetica Light" pitchFamily="-87" charset="0"/>
              </a:rPr>
              <a:t>Deliverable 2: Form Regional Industry Councils to Develop Ongoing Training</a:t>
            </a:r>
          </a:p>
          <a:p>
            <a:pPr algn="l" eaLnBrk="1" hangingPunct="1"/>
            <a:r>
              <a:rPr lang="en-US" altLang="en-US" sz="2000" kern="0" dirty="0">
                <a:latin typeface="45 Helvetica Light" pitchFamily="-87" charset="0"/>
              </a:rPr>
              <a:t>Strategies</a:t>
            </a:r>
          </a:p>
          <a:p>
            <a:pPr algn="l" eaLnBrk="1" hangingPunct="1"/>
            <a:r>
              <a:rPr lang="en-US" altLang="en-US" sz="2000" kern="0" dirty="0">
                <a:latin typeface="45 Helvetica Light" pitchFamily="-87" charset="0"/>
              </a:rPr>
              <a:t>Deliverable 3: Leverage Public-Private Investments</a:t>
            </a:r>
          </a:p>
          <a:p>
            <a:pPr algn="l" eaLnBrk="1" hangingPunct="1"/>
            <a:r>
              <a:rPr lang="en-US" altLang="en-US" sz="2000" kern="0" dirty="0">
                <a:latin typeface="45 Helvetica Light" pitchFamily="-87" charset="0"/>
              </a:rPr>
              <a:t>Deliverable 4: Align Metrics and Incentives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2EEB6D2B-FC97-3029-545B-A679960D31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8" b="17647"/>
          <a:stretch/>
        </p:blipFill>
        <p:spPr bwMode="auto">
          <a:xfrm>
            <a:off x="4358430" y="5848635"/>
            <a:ext cx="167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10826"/>
      </p:ext>
    </p:extLst>
  </p:cSld>
  <p:clrMapOvr>
    <a:masterClrMapping/>
  </p:clrMapOvr>
</p:sld>
</file>

<file path=ppt/theme/theme1.xml><?xml version="1.0" encoding="utf-8"?>
<a:theme xmlns:a="http://schemas.openxmlformats.org/drawingml/2006/main" name="TS010378955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00208E-AD74-4ADD-A089-74B05AE05B73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4822F9FF-B3B1-4861-8249-681EAB78FD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TS010378955</Template>
  <TotalTime>20705</TotalTime>
  <Words>1103</Words>
  <Application>Microsoft Office PowerPoint</Application>
  <PresentationFormat>On-screen Show (4:3)</PresentationFormat>
  <Paragraphs>138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MS PGothic</vt:lpstr>
      <vt:lpstr>45 Helvetica Light</vt:lpstr>
      <vt:lpstr>Aptos</vt:lpstr>
      <vt:lpstr>Arial</vt:lpstr>
      <vt:lpstr>Wingdings</vt:lpstr>
      <vt:lpstr>TS010378955</vt:lpstr>
      <vt:lpstr>GO Virginia Region 8  Talent Pathways Initiative</vt:lpstr>
      <vt:lpstr>GO Virginia Region 8  Talent Pathways Initiative</vt:lpstr>
      <vt:lpstr>GO Virginia Region 8  Talent Pathways Initiative</vt:lpstr>
      <vt:lpstr>GO Virginia Region 8  Talent Pathways Initiative</vt:lpstr>
      <vt:lpstr>GO Virginia Region 8  Talent Pathways Initiative</vt:lpstr>
      <vt:lpstr>GO Virginia Region 8  Talent Pathways Initiative</vt:lpstr>
      <vt:lpstr>GO Virginia Region 8  Talent Pathways Initiative</vt:lpstr>
      <vt:lpstr>GO Virginia Region 8  Talent Pathways Initiative</vt:lpstr>
      <vt:lpstr>GO Virginia Region 8  Talent Pathways Initiative</vt:lpstr>
      <vt:lpstr>GO Virginia Region 8  Talent Pathways Initiative</vt:lpstr>
      <vt:lpstr>GO Virginia Region 8  Talent Pathways Initiative</vt:lpstr>
      <vt:lpstr>GO Virginia Region 8  Talent Pathways Initiative</vt:lpstr>
      <vt:lpstr>GO Virginia Region 8  Talent Pathways Initiative</vt:lpstr>
      <vt:lpstr>GO Virginia Region 8  Talent Pathways Initiative</vt:lpstr>
      <vt:lpstr>GO Virginia Region 8  Talent Pathways Initiative</vt:lpstr>
      <vt:lpstr>GO Virginia Region 8  Talent Pathways Initiative</vt:lpstr>
      <vt:lpstr>GO Virginia Region 8  Talent Pathways Initiative</vt:lpstr>
      <vt:lpstr>GO Virginia Region 8  Talent Pathways Initiative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Mason M Bishop</dc:creator>
  <cp:lastModifiedBy>Mason Bishop</cp:lastModifiedBy>
  <cp:revision>97</cp:revision>
  <dcterms:created xsi:type="dcterms:W3CDTF">2013-03-08T02:53:53Z</dcterms:created>
  <dcterms:modified xsi:type="dcterms:W3CDTF">2025-10-30T15:43:16Z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TC103789559990</vt:lpwstr>
  </property>
</Properties>
</file>